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257" r:id="rId6"/>
    <p:sldId id="259" r:id="rId7"/>
    <p:sldId id="260" r:id="rId8"/>
    <p:sldId id="262" r:id="rId9"/>
    <p:sldId id="263" r:id="rId10"/>
    <p:sldId id="264" r:id="rId11"/>
    <p:sldId id="265" r:id="rId12"/>
    <p:sldId id="266" r:id="rId13"/>
    <p:sldId id="267" r:id="rId14"/>
    <p:sldId id="268" r:id="rId15"/>
    <p:sldId id="269" r:id="rId16"/>
    <p:sldId id="273" r:id="rId17"/>
    <p:sldId id="270" r:id="rId18"/>
    <p:sldId id="299" r:id="rId19"/>
    <p:sldId id="300" r:id="rId20"/>
    <p:sldId id="301" r:id="rId21"/>
    <p:sldId id="302" r:id="rId22"/>
    <p:sldId id="275" r:id="rId23"/>
    <p:sldId id="284" r:id="rId24"/>
    <p:sldId id="272" r:id="rId25"/>
    <p:sldId id="274" r:id="rId26"/>
    <p:sldId id="277" r:id="rId27"/>
    <p:sldId id="278" r:id="rId28"/>
    <p:sldId id="279" r:id="rId29"/>
    <p:sldId id="280" r:id="rId30"/>
    <p:sldId id="281" r:id="rId31"/>
    <p:sldId id="282" r:id="rId32"/>
    <p:sldId id="289" r:id="rId33"/>
    <p:sldId id="290" r:id="rId34"/>
    <p:sldId id="296" r:id="rId35"/>
    <p:sldId id="295"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F6C"/>
    <a:srgbClr val="AE976E"/>
    <a:srgbClr val="FFFBF4"/>
    <a:srgbClr val="2336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40C87-1930-40CB-B595-D6ECFB38DC1F}" v="45" dt="2026-03-23T14:51:41.5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2"/>
    <p:restoredTop sz="94648"/>
  </p:normalViewPr>
  <p:slideViewPr>
    <p:cSldViewPr snapToGrid="0">
      <p:cViewPr varScale="1">
        <p:scale>
          <a:sx n="98" d="100"/>
          <a:sy n="98" d="100"/>
        </p:scale>
        <p:origin x="8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24F92-E2A3-4F6F-B5A2-B1FFBFEE740B}" type="datetimeFigureOut">
              <a:rPr lang="nl-NL" smtClean="0"/>
              <a:t>25-3-2026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1F035-FDC8-4ECC-803B-CA82CC23E44E}" type="slidenum">
              <a:rPr lang="nl-NL" smtClean="0"/>
              <a:t>‹nr.›</a:t>
            </a:fld>
            <a:endParaRPr lang="nl-NL"/>
          </a:p>
        </p:txBody>
      </p:sp>
    </p:spTree>
    <p:extLst>
      <p:ext uri="{BB962C8B-B14F-4D97-AF65-F5344CB8AC3E}">
        <p14:creationId xmlns:p14="http://schemas.microsoft.com/office/powerpoint/2010/main" val="383484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F1F035-FDC8-4ECC-803B-CA82CC23E44E}" type="slidenum">
              <a:rPr lang="nl-NL" smtClean="0"/>
              <a:t>2</a:t>
            </a:fld>
            <a:endParaRPr lang="nl-NL"/>
          </a:p>
        </p:txBody>
      </p:sp>
    </p:spTree>
    <p:extLst>
      <p:ext uri="{BB962C8B-B14F-4D97-AF65-F5344CB8AC3E}">
        <p14:creationId xmlns:p14="http://schemas.microsoft.com/office/powerpoint/2010/main" val="196162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gaat steeds meer op </a:t>
            </a:r>
            <a:r>
              <a:rPr lang="nl-NL" dirty="0" err="1"/>
              <a:t>amerika</a:t>
            </a:r>
            <a:r>
              <a:rPr lang="nl-NL" dirty="0"/>
              <a:t> lijken.</a:t>
            </a:r>
          </a:p>
        </p:txBody>
      </p:sp>
      <p:sp>
        <p:nvSpPr>
          <p:cNvPr id="4" name="Tijdelijke aanduiding voor dianummer 3"/>
          <p:cNvSpPr>
            <a:spLocks noGrp="1"/>
          </p:cNvSpPr>
          <p:nvPr>
            <p:ph type="sldNum" sz="quarter" idx="5"/>
          </p:nvPr>
        </p:nvSpPr>
        <p:spPr/>
        <p:txBody>
          <a:bodyPr/>
          <a:lstStyle/>
          <a:p>
            <a:fld id="{F2F1F035-FDC8-4ECC-803B-CA82CC23E44E}" type="slidenum">
              <a:rPr lang="nl-NL" smtClean="0"/>
              <a:t>20</a:t>
            </a:fld>
            <a:endParaRPr lang="nl-NL"/>
          </a:p>
        </p:txBody>
      </p:sp>
    </p:spTree>
    <p:extLst>
      <p:ext uri="{BB962C8B-B14F-4D97-AF65-F5344CB8AC3E}">
        <p14:creationId xmlns:p14="http://schemas.microsoft.com/office/powerpoint/2010/main" val="289653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C097C-87EE-1990-3903-7854803C94AC}"/>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A6C209FA-3E28-90E6-F53D-37ECABE1E0A4}"/>
              </a:ext>
            </a:extLst>
          </p:cNvPr>
          <p:cNvSpPr>
            <a:spLocks noGrp="1"/>
          </p:cNvSpPr>
          <p:nvPr>
            <p:ph type="subTitle" idx="1"/>
          </p:nvPr>
        </p:nvSpPr>
        <p:spPr>
          <a:xfrm>
            <a:off x="1524000" y="3602038"/>
            <a:ext cx="9144000" cy="1655762"/>
          </a:xfrm>
        </p:spPr>
        <p:txBody>
          <a:bodyPr/>
          <a:lstStyle>
            <a:lvl1pPr marL="0" indent="0" algn="ctr">
              <a:buNone/>
              <a:defRPr sz="2400">
                <a:solidFill>
                  <a:srgbClr val="AE976E"/>
                </a:solidFill>
                <a:latin typeface="Futura Medium" panose="020B0602020204020303" pitchFamily="34" charset="-79"/>
                <a:cs typeface="Futura Medium" panose="020B06020202040203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813C6D82-D6C1-2E10-C65D-44D454C93116}"/>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5" name="Tijdelijke aanduiding voor voettekst 4">
            <a:extLst>
              <a:ext uri="{FF2B5EF4-FFF2-40B4-BE49-F238E27FC236}">
                <a16:creationId xmlns:a16="http://schemas.microsoft.com/office/drawing/2014/main" id="{4E4A8088-D043-9163-9B61-9F8148662749}"/>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DB5E31E5-9907-BF6F-6674-4E1450F76DAE}"/>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988376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D8028-E2B8-5239-A6B1-1936D9FF624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30A54F7-D99A-F883-2E55-8F7A5C31A41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1C9D7C-F624-9179-BCD0-4BA025225A07}"/>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5" name="Tijdelijke aanduiding voor voettekst 4">
            <a:extLst>
              <a:ext uri="{FF2B5EF4-FFF2-40B4-BE49-F238E27FC236}">
                <a16:creationId xmlns:a16="http://schemas.microsoft.com/office/drawing/2014/main" id="{BD636EF9-6797-DD32-45A8-372BB37816FB}"/>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B88F92A5-AD05-C3D9-5502-3C33B77D5FA3}"/>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425744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05358D8-01BB-69E2-FE84-091C44FCE84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CDC904D-19AE-C2ED-A17E-CB65ABB8B14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695E3F-9ADF-6F50-A087-D73B59F637C2}"/>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5" name="Tijdelijke aanduiding voor voettekst 4">
            <a:extLst>
              <a:ext uri="{FF2B5EF4-FFF2-40B4-BE49-F238E27FC236}">
                <a16:creationId xmlns:a16="http://schemas.microsoft.com/office/drawing/2014/main" id="{1E3811B1-4FA7-9C0A-8177-4E3CB6CDFF8B}"/>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36C69A5-B815-06B6-82BE-4CA02ED01348}"/>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349178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9CFE4-8CDD-2CB8-2F7E-785AC3DD7D8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65F6D18-150E-0CBA-A1B4-19572A6F8AA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B19BCE-3604-5E6A-FF8B-830A61D48F85}"/>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5" name="Tijdelijke aanduiding voor voettekst 4">
            <a:extLst>
              <a:ext uri="{FF2B5EF4-FFF2-40B4-BE49-F238E27FC236}">
                <a16:creationId xmlns:a16="http://schemas.microsoft.com/office/drawing/2014/main" id="{924FD9E0-F509-60F1-59DC-6632E545B228}"/>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B0B04040-A4A6-227B-1526-480D1A028F99}"/>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426498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193B0-45CB-F40B-9AB4-1D2BF827BF3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AAA6273-2DA7-ED9B-719F-C010CC382D30}"/>
              </a:ext>
            </a:extLst>
          </p:cNvPr>
          <p:cNvSpPr>
            <a:spLocks noGrp="1"/>
          </p:cNvSpPr>
          <p:nvPr>
            <p:ph type="body" idx="1"/>
          </p:nvPr>
        </p:nvSpPr>
        <p:spPr>
          <a:xfrm>
            <a:off x="831850" y="4589463"/>
            <a:ext cx="10515600" cy="1500187"/>
          </a:xfrm>
        </p:spPr>
        <p:txBody>
          <a:bodyPr/>
          <a:lstStyle>
            <a:lvl1pPr marL="0" indent="0">
              <a:buNone/>
              <a:defRPr sz="2400">
                <a:solidFill>
                  <a:srgbClr val="AE976E"/>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264AD50-E27A-30C3-3D7A-6C600702B460}"/>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5" name="Tijdelijke aanduiding voor voettekst 4">
            <a:extLst>
              <a:ext uri="{FF2B5EF4-FFF2-40B4-BE49-F238E27FC236}">
                <a16:creationId xmlns:a16="http://schemas.microsoft.com/office/drawing/2014/main" id="{CC083C9F-15AA-B52A-264F-12950F8F7BFA}"/>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23CCF6DD-5908-91C5-06C0-BBD157522978}"/>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153634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A2962-B470-2B34-7888-F7304B4B6B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C48B80D-441F-0267-569F-B4135C4F322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8BF4396-8C5C-6FC0-4C41-38CCA025DA9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F0A8F3C-5DB4-AE7F-A030-56B3352A080A}"/>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6" name="Tijdelijke aanduiding voor voettekst 5">
            <a:extLst>
              <a:ext uri="{FF2B5EF4-FFF2-40B4-BE49-F238E27FC236}">
                <a16:creationId xmlns:a16="http://schemas.microsoft.com/office/drawing/2014/main" id="{FF484D07-6668-6BD1-E8B4-85DDFEE458AC}"/>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CC564921-0158-A39D-3975-6F3BC2DB8462}"/>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127359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B981D-45FF-AB9D-4EF6-EBD12391997E}"/>
              </a:ext>
            </a:extLst>
          </p:cNvPr>
          <p:cNvSpPr>
            <a:spLocks noGrp="1"/>
          </p:cNvSpPr>
          <p:nvPr>
            <p:ph type="title"/>
          </p:nvPr>
        </p:nvSpPr>
        <p:spPr>
          <a:xfrm>
            <a:off x="839788" y="365125"/>
            <a:ext cx="10515600" cy="1325563"/>
          </a:xfrm>
        </p:spPr>
        <p:txBody>
          <a:bodyPr/>
          <a:lstStyle/>
          <a:p>
            <a:r>
              <a:rPr lang="nl-NL" dirty="0"/>
              <a:t>Klik om stijl te bewerken</a:t>
            </a:r>
          </a:p>
        </p:txBody>
      </p:sp>
      <p:sp>
        <p:nvSpPr>
          <p:cNvPr id="3" name="Tijdelijke aanduiding voor tekst 2">
            <a:extLst>
              <a:ext uri="{FF2B5EF4-FFF2-40B4-BE49-F238E27FC236}">
                <a16:creationId xmlns:a16="http://schemas.microsoft.com/office/drawing/2014/main" id="{50397BE0-5110-3A15-CD44-080182E3A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B08D8BC-95FA-FA94-F4F8-E1D718C31505}"/>
              </a:ext>
            </a:extLst>
          </p:cNvPr>
          <p:cNvSpPr>
            <a:spLocks noGrp="1"/>
          </p:cNvSpPr>
          <p:nvPr>
            <p:ph sz="half" idx="2"/>
          </p:nvPr>
        </p:nvSpPr>
        <p:spPr>
          <a:xfrm>
            <a:off x="839788" y="2505075"/>
            <a:ext cx="5157787" cy="3684588"/>
          </a:xfrm>
        </p:spPr>
        <p:txBody>
          <a:bodyPr/>
          <a:lstStyle>
            <a:lvl1pPr>
              <a:defRPr>
                <a:solidFill>
                  <a:srgbClr val="4B2F6C"/>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1F274851-3690-33CF-7CED-25B3173D8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07874C-A927-37DC-DA9F-0946148FDF0B}"/>
              </a:ext>
            </a:extLst>
          </p:cNvPr>
          <p:cNvSpPr>
            <a:spLocks noGrp="1"/>
          </p:cNvSpPr>
          <p:nvPr>
            <p:ph sz="quarter" idx="4"/>
          </p:nvPr>
        </p:nvSpPr>
        <p:spPr>
          <a:xfrm>
            <a:off x="6172200" y="2505075"/>
            <a:ext cx="5183188" cy="3684588"/>
          </a:xfrm>
        </p:spPr>
        <p:txBody>
          <a:bodyPr/>
          <a:lstStyle>
            <a:lvl1pPr>
              <a:defRPr>
                <a:solidFill>
                  <a:srgbClr val="4B2F6C"/>
                </a:solidFill>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a:extLst>
              <a:ext uri="{FF2B5EF4-FFF2-40B4-BE49-F238E27FC236}">
                <a16:creationId xmlns:a16="http://schemas.microsoft.com/office/drawing/2014/main" id="{38397CF0-DBCF-E4FF-0E6D-02DAD5B7F686}"/>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8" name="Tijdelijke aanduiding voor voettekst 7">
            <a:extLst>
              <a:ext uri="{FF2B5EF4-FFF2-40B4-BE49-F238E27FC236}">
                <a16:creationId xmlns:a16="http://schemas.microsoft.com/office/drawing/2014/main" id="{8652CC4B-B3A6-4E86-7ADA-4214D124A845}"/>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DD456F23-3E9B-D4A4-1855-178BCEE5FC39}"/>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134095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C1A70-7D8A-129F-EB17-8570E57D4EE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BD40B1C-50CE-F5D5-6199-3533D76A9B62}"/>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4" name="Tijdelijke aanduiding voor voettekst 3">
            <a:extLst>
              <a:ext uri="{FF2B5EF4-FFF2-40B4-BE49-F238E27FC236}">
                <a16:creationId xmlns:a16="http://schemas.microsoft.com/office/drawing/2014/main" id="{048038B2-C755-5261-1752-ABBEF9FDE264}"/>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A052F678-F42A-1CDF-F5E3-209F5B10C156}"/>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339808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6322F70-571B-B81C-D689-B8F377CE1589}"/>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3" name="Tijdelijke aanduiding voor voettekst 2">
            <a:extLst>
              <a:ext uri="{FF2B5EF4-FFF2-40B4-BE49-F238E27FC236}">
                <a16:creationId xmlns:a16="http://schemas.microsoft.com/office/drawing/2014/main" id="{71525BD4-CB11-E212-D6C2-FEEC46CEFBA6}"/>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92A04241-7192-3ACB-66F4-77211717C462}"/>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163151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CD040-FDED-4B3B-A9E1-9CAB29BACD1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D702AB4-2EFB-F927-898F-948272248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BAF1AF7-B1CF-CCDD-FB80-B9FD8240F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6144C03-29C0-3AF5-C9F1-054DE0636959}"/>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6" name="Tijdelijke aanduiding voor voettekst 5">
            <a:extLst>
              <a:ext uri="{FF2B5EF4-FFF2-40B4-BE49-F238E27FC236}">
                <a16:creationId xmlns:a16="http://schemas.microsoft.com/office/drawing/2014/main" id="{44705941-4324-BBD9-6B4B-1FCD36B17B83}"/>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B6164520-0AE2-59CA-727D-BFE6DC444F14}"/>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39685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CAF63-43AC-BC1A-08A5-7BE3431CD7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82813ED-E504-3ECD-81E3-6B64B161C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760E3FAB-1BCF-29A0-733E-6ED6FD940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A98F7E-FAC5-ABE2-2883-65F5C7412983}"/>
              </a:ext>
            </a:extLst>
          </p:cNvPr>
          <p:cNvSpPr>
            <a:spLocks noGrp="1"/>
          </p:cNvSpPr>
          <p:nvPr>
            <p:ph type="dt" sz="half" idx="10"/>
          </p:nvPr>
        </p:nvSpPr>
        <p:spPr/>
        <p:txBody>
          <a:bodyPr/>
          <a:lstStyle/>
          <a:p>
            <a:fld id="{11B600B2-C302-B84A-B534-DFE0B5957B13}" type="datetimeFigureOut">
              <a:rPr lang="nl-NL" smtClean="0"/>
              <a:t>25-3-2026</a:t>
            </a:fld>
            <a:endParaRPr lang="nl-NL" dirty="0"/>
          </a:p>
        </p:txBody>
      </p:sp>
      <p:sp>
        <p:nvSpPr>
          <p:cNvPr id="6" name="Tijdelijke aanduiding voor voettekst 5">
            <a:extLst>
              <a:ext uri="{FF2B5EF4-FFF2-40B4-BE49-F238E27FC236}">
                <a16:creationId xmlns:a16="http://schemas.microsoft.com/office/drawing/2014/main" id="{534DD0ED-EA29-4BC8-2C6A-DE28C0BD404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C972AEE7-8A68-B243-BED6-ADCD0A793095}"/>
              </a:ext>
            </a:extLst>
          </p:cNvPr>
          <p:cNvSpPr>
            <a:spLocks noGrp="1"/>
          </p:cNvSpPr>
          <p:nvPr>
            <p:ph type="sldNum" sz="quarter" idx="12"/>
          </p:nvPr>
        </p:nvSpPr>
        <p:spPr/>
        <p:txBody>
          <a:bodyPr/>
          <a:lstStyle/>
          <a:p>
            <a:fld id="{CEC8E741-AE60-1B45-B02E-A81CDF52C18F}" type="slidenum">
              <a:rPr lang="nl-NL" smtClean="0"/>
              <a:t>‹nr.›</a:t>
            </a:fld>
            <a:endParaRPr lang="nl-NL" dirty="0"/>
          </a:p>
        </p:txBody>
      </p:sp>
    </p:spTree>
    <p:extLst>
      <p:ext uri="{BB962C8B-B14F-4D97-AF65-F5344CB8AC3E}">
        <p14:creationId xmlns:p14="http://schemas.microsoft.com/office/powerpoint/2010/main" val="218948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6253676-3719-1A8A-C2EB-546A50E06F73}"/>
              </a:ext>
            </a:extLst>
          </p:cNvPr>
          <p:cNvSpPr/>
          <p:nvPr userDrawn="1"/>
        </p:nvSpPr>
        <p:spPr>
          <a:xfrm>
            <a:off x="0" y="6311900"/>
            <a:ext cx="12192000" cy="546100"/>
          </a:xfrm>
          <a:prstGeom prst="rect">
            <a:avLst/>
          </a:prstGeom>
          <a:solidFill>
            <a:srgbClr val="2336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titel 1">
            <a:extLst>
              <a:ext uri="{FF2B5EF4-FFF2-40B4-BE49-F238E27FC236}">
                <a16:creationId xmlns:a16="http://schemas.microsoft.com/office/drawing/2014/main" id="{6E06747A-FDB9-1E9E-0A12-6117ADC0C1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E3E6C8D5-3A96-B21C-864B-36BC879E49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7DAE2CA-48B2-BCA4-5183-B89447993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AE976E"/>
                </a:solidFill>
              </a:defRPr>
            </a:lvl1pPr>
          </a:lstStyle>
          <a:p>
            <a:fld id="{11B600B2-C302-B84A-B534-DFE0B5957B13}" type="datetimeFigureOut">
              <a:rPr lang="nl-NL" smtClean="0"/>
              <a:pPr/>
              <a:t>25-3-2026</a:t>
            </a:fld>
            <a:endParaRPr lang="nl-NL" dirty="0"/>
          </a:p>
        </p:txBody>
      </p:sp>
      <p:sp>
        <p:nvSpPr>
          <p:cNvPr id="5" name="Tijdelijke aanduiding voor voettekst 4">
            <a:extLst>
              <a:ext uri="{FF2B5EF4-FFF2-40B4-BE49-F238E27FC236}">
                <a16:creationId xmlns:a16="http://schemas.microsoft.com/office/drawing/2014/main" id="{30529605-07F8-E3CF-997D-40857600F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AE976E"/>
                </a:solidFill>
              </a:defRPr>
            </a:lvl1pPr>
          </a:lstStyle>
          <a:p>
            <a:endParaRPr lang="nl-NL" dirty="0"/>
          </a:p>
        </p:txBody>
      </p:sp>
      <p:sp>
        <p:nvSpPr>
          <p:cNvPr id="6" name="Tijdelijke aanduiding voor dianummer 5">
            <a:extLst>
              <a:ext uri="{FF2B5EF4-FFF2-40B4-BE49-F238E27FC236}">
                <a16:creationId xmlns:a16="http://schemas.microsoft.com/office/drawing/2014/main" id="{355E0802-CA0C-E1D8-DDC8-C7EC4B3DB2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AE976E"/>
                </a:solidFill>
              </a:defRPr>
            </a:lvl1pPr>
          </a:lstStyle>
          <a:p>
            <a:fld id="{CEC8E741-AE60-1B45-B02E-A81CDF52C18F}" type="slidenum">
              <a:rPr lang="nl-NL" smtClean="0"/>
              <a:pPr/>
              <a:t>‹nr.›</a:t>
            </a:fld>
            <a:endParaRPr lang="nl-NL" dirty="0"/>
          </a:p>
        </p:txBody>
      </p:sp>
      <p:pic>
        <p:nvPicPr>
          <p:cNvPr id="11" name="Afbeelding 10" descr="Afbeelding met symbool, embleem, Symmetrie, wapen&#10;&#10;Automatisch gegenereerde beschrijving">
            <a:extLst>
              <a:ext uri="{FF2B5EF4-FFF2-40B4-BE49-F238E27FC236}">
                <a16:creationId xmlns:a16="http://schemas.microsoft.com/office/drawing/2014/main" id="{824975A1-E556-F31E-547C-EB898F590759}"/>
              </a:ext>
            </a:extLst>
          </p:cNvPr>
          <p:cNvPicPr>
            <a:picLocks noChangeAspect="1"/>
          </p:cNvPicPr>
          <p:nvPr userDrawn="1"/>
        </p:nvPicPr>
        <p:blipFill>
          <a:blip r:embed="rId13"/>
          <a:stretch>
            <a:fillRect/>
          </a:stretch>
        </p:blipFill>
        <p:spPr>
          <a:xfrm>
            <a:off x="10909084" y="344400"/>
            <a:ext cx="889431" cy="1073451"/>
          </a:xfrm>
          <a:prstGeom prst="rect">
            <a:avLst/>
          </a:prstGeom>
        </p:spPr>
      </p:pic>
    </p:spTree>
    <p:extLst>
      <p:ext uri="{BB962C8B-B14F-4D97-AF65-F5344CB8AC3E}">
        <p14:creationId xmlns:p14="http://schemas.microsoft.com/office/powerpoint/2010/main" val="3064421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4B2F6C"/>
          </a:solidFill>
          <a:latin typeface="Callun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AE976E"/>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B2F6C"/>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B2F6C"/>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B2F6C"/>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B2F6C"/>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3fkt2qSfQrQ?start=3&amp;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095878-0F62-7C74-6BA1-57599EDBBFEC}"/>
              </a:ext>
            </a:extLst>
          </p:cNvPr>
          <p:cNvSpPr>
            <a:spLocks noGrp="1"/>
          </p:cNvSpPr>
          <p:nvPr>
            <p:ph type="ctrTitle"/>
          </p:nvPr>
        </p:nvSpPr>
        <p:spPr>
          <a:xfrm>
            <a:off x="1524000" y="1507374"/>
            <a:ext cx="9144000" cy="2387600"/>
          </a:xfrm>
        </p:spPr>
        <p:txBody>
          <a:bodyPr>
            <a:normAutofit fontScale="90000"/>
          </a:bodyPr>
          <a:lstStyle/>
          <a:p>
            <a:r>
              <a:rPr lang="nl-NL" dirty="0"/>
              <a:t>Het verzekeren van evenementen in een veranderende wereld</a:t>
            </a:r>
          </a:p>
        </p:txBody>
      </p:sp>
      <p:sp>
        <p:nvSpPr>
          <p:cNvPr id="3" name="Ondertitel 2">
            <a:extLst>
              <a:ext uri="{FF2B5EF4-FFF2-40B4-BE49-F238E27FC236}">
                <a16:creationId xmlns:a16="http://schemas.microsoft.com/office/drawing/2014/main" id="{281E28C3-74B7-73E7-D4B8-2E1514F13801}"/>
              </a:ext>
            </a:extLst>
          </p:cNvPr>
          <p:cNvSpPr>
            <a:spLocks noGrp="1"/>
          </p:cNvSpPr>
          <p:nvPr>
            <p:ph type="subTitle" idx="1"/>
          </p:nvPr>
        </p:nvSpPr>
        <p:spPr>
          <a:xfrm>
            <a:off x="1524000" y="3987049"/>
            <a:ext cx="9144000" cy="1655762"/>
          </a:xfrm>
        </p:spPr>
        <p:txBody>
          <a:bodyPr/>
          <a:lstStyle/>
          <a:p>
            <a:r>
              <a:rPr lang="nl-NL" dirty="0"/>
              <a:t>Brent Zaal – No Risk</a:t>
            </a:r>
          </a:p>
        </p:txBody>
      </p:sp>
    </p:spTree>
    <p:extLst>
      <p:ext uri="{BB962C8B-B14F-4D97-AF65-F5344CB8AC3E}">
        <p14:creationId xmlns:p14="http://schemas.microsoft.com/office/powerpoint/2010/main" val="185900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7ACF1-66C6-77B5-8D52-496F60761E2C}"/>
              </a:ext>
            </a:extLst>
          </p:cNvPr>
          <p:cNvSpPr>
            <a:spLocks noGrp="1"/>
          </p:cNvSpPr>
          <p:nvPr>
            <p:ph type="title"/>
          </p:nvPr>
        </p:nvSpPr>
        <p:spPr/>
        <p:txBody>
          <a:bodyPr/>
          <a:lstStyle/>
          <a:p>
            <a:r>
              <a:rPr lang="nl-NL" dirty="0"/>
              <a:t>Dekkingen</a:t>
            </a:r>
          </a:p>
        </p:txBody>
      </p:sp>
      <p:sp>
        <p:nvSpPr>
          <p:cNvPr id="3" name="Tijdelijke aanduiding voor inhoud 2">
            <a:extLst>
              <a:ext uri="{FF2B5EF4-FFF2-40B4-BE49-F238E27FC236}">
                <a16:creationId xmlns:a16="http://schemas.microsoft.com/office/drawing/2014/main" id="{F8FA6901-6F12-50FD-6207-DE6A2AD5C944}"/>
              </a:ext>
            </a:extLst>
          </p:cNvPr>
          <p:cNvSpPr>
            <a:spLocks noGrp="1"/>
          </p:cNvSpPr>
          <p:nvPr>
            <p:ph idx="1"/>
          </p:nvPr>
        </p:nvSpPr>
        <p:spPr>
          <a:xfrm>
            <a:off x="838200" y="3291840"/>
            <a:ext cx="10515600" cy="2885122"/>
          </a:xfrm>
        </p:spPr>
        <p:txBody>
          <a:bodyPr>
            <a:normAutofit/>
          </a:bodyPr>
          <a:lstStyle/>
          <a:p>
            <a:pPr>
              <a:spcAft>
                <a:spcPts val="1200"/>
              </a:spcAft>
            </a:pPr>
            <a:r>
              <a:rPr lang="nl-NL" dirty="0"/>
              <a:t>Welke dekking nodig bij:</a:t>
            </a:r>
          </a:p>
          <a:p>
            <a:pPr lvl="1">
              <a:spcAft>
                <a:spcPts val="600"/>
              </a:spcAft>
            </a:pPr>
            <a:r>
              <a:rPr lang="nl-NL" dirty="0"/>
              <a:t>Groot relatie-evenement in Museum Louwman met André Kuipers?​</a:t>
            </a:r>
          </a:p>
          <a:p>
            <a:pPr lvl="1">
              <a:spcAft>
                <a:spcPts val="600"/>
              </a:spcAft>
            </a:pPr>
            <a:r>
              <a:rPr lang="nl-NL" dirty="0"/>
              <a:t>Groot publiekelijk dance evenement in Biddinghuizen?</a:t>
            </a:r>
          </a:p>
          <a:p>
            <a:pPr lvl="1">
              <a:spcAft>
                <a:spcPts val="600"/>
              </a:spcAft>
            </a:pPr>
            <a:r>
              <a:rPr lang="nl-NL" dirty="0"/>
              <a:t>Relatie-evenement op strand Zandvoort (voor en na de F1)?​</a:t>
            </a:r>
          </a:p>
          <a:p>
            <a:pPr lvl="1"/>
            <a:r>
              <a:rPr lang="nl-NL" dirty="0"/>
              <a:t>Personeelsevenement buiten met meerdere activiteiten en met grote artiesten?​</a:t>
            </a:r>
          </a:p>
        </p:txBody>
      </p:sp>
      <p:graphicFrame>
        <p:nvGraphicFramePr>
          <p:cNvPr id="4" name="Tabel 3">
            <a:extLst>
              <a:ext uri="{FF2B5EF4-FFF2-40B4-BE49-F238E27FC236}">
                <a16:creationId xmlns:a16="http://schemas.microsoft.com/office/drawing/2014/main" id="{B9ED6F00-EB8A-FB2D-3859-C58CD9036620}"/>
              </a:ext>
            </a:extLst>
          </p:cNvPr>
          <p:cNvGraphicFramePr>
            <a:graphicFrameLocks noGrp="1"/>
          </p:cNvGraphicFramePr>
          <p:nvPr>
            <p:extLst>
              <p:ext uri="{D42A27DB-BD31-4B8C-83A1-F6EECF244321}">
                <p14:modId xmlns:p14="http://schemas.microsoft.com/office/powerpoint/2010/main" val="2296947596"/>
              </p:ext>
            </p:extLst>
          </p:nvPr>
        </p:nvGraphicFramePr>
        <p:xfrm>
          <a:off x="983489" y="1749584"/>
          <a:ext cx="10370313" cy="1200880"/>
        </p:xfrm>
        <a:graphic>
          <a:graphicData uri="http://schemas.openxmlformats.org/drawingml/2006/table">
            <a:tbl>
              <a:tblPr firstRow="1" bandRow="1">
                <a:tableStyleId>{5C22544A-7EE6-4342-B048-85BDC9FD1C3A}</a:tableStyleId>
              </a:tblPr>
              <a:tblGrid>
                <a:gridCol w="3456771">
                  <a:extLst>
                    <a:ext uri="{9D8B030D-6E8A-4147-A177-3AD203B41FA5}">
                      <a16:colId xmlns:a16="http://schemas.microsoft.com/office/drawing/2014/main" val="1111208592"/>
                    </a:ext>
                  </a:extLst>
                </a:gridCol>
                <a:gridCol w="3456771">
                  <a:extLst>
                    <a:ext uri="{9D8B030D-6E8A-4147-A177-3AD203B41FA5}">
                      <a16:colId xmlns:a16="http://schemas.microsoft.com/office/drawing/2014/main" val="3076133046"/>
                    </a:ext>
                  </a:extLst>
                </a:gridCol>
                <a:gridCol w="3456771">
                  <a:extLst>
                    <a:ext uri="{9D8B030D-6E8A-4147-A177-3AD203B41FA5}">
                      <a16:colId xmlns:a16="http://schemas.microsoft.com/office/drawing/2014/main" val="95350324"/>
                    </a:ext>
                  </a:extLst>
                </a:gridCol>
              </a:tblGrid>
              <a:tr h="600440">
                <a:tc>
                  <a:txBody>
                    <a:bodyPr/>
                    <a:lstStyle/>
                    <a:p>
                      <a:pPr algn="ctr"/>
                      <a:r>
                        <a:rPr lang="nl-NL" b="0" dirty="0">
                          <a:solidFill>
                            <a:srgbClr val="4B2F6C"/>
                          </a:solidFill>
                          <a:latin typeface="Futura Medium" panose="020B0602020204020303" pitchFamily="34" charset="-79"/>
                          <a:cs typeface="Futura Medium" panose="020B0602020204020303" pitchFamily="34" charset="-79"/>
                        </a:rPr>
                        <a:t>Annulering</a:t>
                      </a:r>
                    </a:p>
                  </a:txBody>
                  <a:tcPr anchor="ctr">
                    <a:solidFill>
                      <a:srgbClr val="AE976E">
                        <a:alpha val="43000"/>
                      </a:srgbClr>
                    </a:solidFill>
                  </a:tcPr>
                </a:tc>
                <a:tc>
                  <a:txBody>
                    <a:bodyPr/>
                    <a:lstStyle/>
                    <a:p>
                      <a:pPr algn="ctr"/>
                      <a:r>
                        <a:rPr lang="nl-NL" b="0" dirty="0">
                          <a:solidFill>
                            <a:srgbClr val="4B2F6C"/>
                          </a:solidFill>
                          <a:latin typeface="Futura Medium" panose="020B0602020204020303" pitchFamily="34" charset="-79"/>
                          <a:cs typeface="Futura Medium" panose="020B0602020204020303" pitchFamily="34" charset="-79"/>
                        </a:rPr>
                        <a:t>Extreem weer</a:t>
                      </a:r>
                    </a:p>
                  </a:txBody>
                  <a:tcPr anchor="ctr">
                    <a:solidFill>
                      <a:srgbClr val="AE976E">
                        <a:alpha val="43000"/>
                      </a:srgbClr>
                    </a:solidFill>
                  </a:tcPr>
                </a:tc>
                <a:tc>
                  <a:txBody>
                    <a:bodyPr/>
                    <a:lstStyle/>
                    <a:p>
                      <a:pPr algn="ctr"/>
                      <a:r>
                        <a:rPr lang="nl-NL" b="0" dirty="0">
                          <a:solidFill>
                            <a:srgbClr val="4B2F6C"/>
                          </a:solidFill>
                          <a:latin typeface="Futura Medium" panose="020B0602020204020303" pitchFamily="34" charset="-79"/>
                          <a:cs typeface="Futura Medium" panose="020B0602020204020303" pitchFamily="34" charset="-79"/>
                        </a:rPr>
                        <a:t>Non-appearance</a:t>
                      </a:r>
                    </a:p>
                  </a:txBody>
                  <a:tcPr anchor="ctr">
                    <a:solidFill>
                      <a:srgbClr val="AE976E">
                        <a:alpha val="43000"/>
                      </a:srgbClr>
                    </a:solidFill>
                  </a:tcPr>
                </a:tc>
                <a:extLst>
                  <a:ext uri="{0D108BD9-81ED-4DB2-BD59-A6C34878D82A}">
                    <a16:rowId xmlns:a16="http://schemas.microsoft.com/office/drawing/2014/main" val="3382138414"/>
                  </a:ext>
                </a:extLst>
              </a:tr>
              <a:tr h="600440">
                <a:tc>
                  <a:txBody>
                    <a:bodyPr/>
                    <a:lstStyle/>
                    <a:p>
                      <a:pPr algn="ctr"/>
                      <a:r>
                        <a:rPr lang="nl-NL" b="0" dirty="0">
                          <a:solidFill>
                            <a:srgbClr val="4B2F6C"/>
                          </a:solidFill>
                          <a:latin typeface="Futura Medium" panose="020B0602020204020303" pitchFamily="34" charset="-79"/>
                          <a:cs typeface="Futura Medium" panose="020B0602020204020303" pitchFamily="34" charset="-79"/>
                        </a:rPr>
                        <a:t>Aansprakelijkheid</a:t>
                      </a:r>
                    </a:p>
                  </a:txBody>
                  <a:tcPr anchor="ctr">
                    <a:solidFill>
                      <a:srgbClr val="AE976E">
                        <a:alpha val="43000"/>
                      </a:srgbClr>
                    </a:solidFill>
                  </a:tcPr>
                </a:tc>
                <a:tc>
                  <a:txBody>
                    <a:bodyPr/>
                    <a:lstStyle/>
                    <a:p>
                      <a:pPr algn="ctr"/>
                      <a:r>
                        <a:rPr lang="nl-NL" b="0" dirty="0">
                          <a:solidFill>
                            <a:srgbClr val="4B2F6C"/>
                          </a:solidFill>
                          <a:latin typeface="Futura Medium" panose="020B0602020204020303" pitchFamily="34" charset="-79"/>
                          <a:cs typeface="Futura Medium" panose="020B0602020204020303" pitchFamily="34" charset="-79"/>
                        </a:rPr>
                        <a:t>Materiaal</a:t>
                      </a:r>
                    </a:p>
                  </a:txBody>
                  <a:tcPr anchor="ctr">
                    <a:solidFill>
                      <a:srgbClr val="AE976E">
                        <a:alpha val="43000"/>
                      </a:srgbClr>
                    </a:solidFill>
                  </a:tcPr>
                </a:tc>
                <a:tc>
                  <a:txBody>
                    <a:bodyPr/>
                    <a:lstStyle/>
                    <a:p>
                      <a:pPr algn="ctr"/>
                      <a:r>
                        <a:rPr lang="nl-NL" b="0" dirty="0">
                          <a:solidFill>
                            <a:srgbClr val="4B2F6C"/>
                          </a:solidFill>
                          <a:latin typeface="Futura Medium" panose="020B0602020204020303" pitchFamily="34" charset="-79"/>
                          <a:cs typeface="Futura Medium" panose="020B0602020204020303" pitchFamily="34" charset="-79"/>
                        </a:rPr>
                        <a:t>Ongevallen</a:t>
                      </a:r>
                    </a:p>
                  </a:txBody>
                  <a:tcPr anchor="ctr">
                    <a:solidFill>
                      <a:srgbClr val="AE976E">
                        <a:alpha val="43000"/>
                      </a:srgbClr>
                    </a:solidFill>
                  </a:tcPr>
                </a:tc>
                <a:extLst>
                  <a:ext uri="{0D108BD9-81ED-4DB2-BD59-A6C34878D82A}">
                    <a16:rowId xmlns:a16="http://schemas.microsoft.com/office/drawing/2014/main" val="2782845482"/>
                  </a:ext>
                </a:extLst>
              </a:tr>
            </a:tbl>
          </a:graphicData>
        </a:graphic>
      </p:graphicFrame>
    </p:spTree>
    <p:extLst>
      <p:ext uri="{BB962C8B-B14F-4D97-AF65-F5344CB8AC3E}">
        <p14:creationId xmlns:p14="http://schemas.microsoft.com/office/powerpoint/2010/main" val="10678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BD61F-9259-7327-D1EC-BCC0CB007C59}"/>
              </a:ext>
            </a:extLst>
          </p:cNvPr>
          <p:cNvSpPr>
            <a:spLocks noGrp="1"/>
          </p:cNvSpPr>
          <p:nvPr>
            <p:ph type="title"/>
          </p:nvPr>
        </p:nvSpPr>
        <p:spPr/>
        <p:txBody>
          <a:bodyPr/>
          <a:lstStyle/>
          <a:p>
            <a:r>
              <a:rPr lang="nl-NL" dirty="0"/>
              <a:t>Annulering / onkosten</a:t>
            </a:r>
          </a:p>
        </p:txBody>
      </p:sp>
      <p:sp>
        <p:nvSpPr>
          <p:cNvPr id="3" name="Tijdelijke aanduiding voor inhoud 2">
            <a:extLst>
              <a:ext uri="{FF2B5EF4-FFF2-40B4-BE49-F238E27FC236}">
                <a16:creationId xmlns:a16="http://schemas.microsoft.com/office/drawing/2014/main" id="{0A0D04D1-D22F-2C6D-26F3-53E43B0DFB2D}"/>
              </a:ext>
            </a:extLst>
          </p:cNvPr>
          <p:cNvSpPr>
            <a:spLocks noGrp="1"/>
          </p:cNvSpPr>
          <p:nvPr>
            <p:ph idx="1"/>
          </p:nvPr>
        </p:nvSpPr>
        <p:spPr/>
        <p:txBody>
          <a:bodyPr>
            <a:normAutofit/>
          </a:bodyPr>
          <a:lstStyle/>
          <a:p>
            <a:pPr>
              <a:spcAft>
                <a:spcPts val="1200"/>
              </a:spcAft>
            </a:pPr>
            <a:r>
              <a:rPr lang="nl-NL" dirty="0"/>
              <a:t>Oorzaken annulering:</a:t>
            </a:r>
          </a:p>
          <a:p>
            <a:pPr lvl="1">
              <a:spcAft>
                <a:spcPts val="1200"/>
              </a:spcAft>
            </a:pPr>
            <a:r>
              <a:rPr lang="nl-NL" dirty="0"/>
              <a:t>Nationale rouw</a:t>
            </a:r>
          </a:p>
          <a:p>
            <a:pPr lvl="1">
              <a:spcAft>
                <a:spcPts val="1200"/>
              </a:spcAft>
            </a:pPr>
            <a:r>
              <a:rPr lang="nl-NL" dirty="0"/>
              <a:t>Brand locatie</a:t>
            </a:r>
          </a:p>
          <a:p>
            <a:pPr lvl="1">
              <a:spcAft>
                <a:spcPts val="1200"/>
              </a:spcAft>
            </a:pPr>
            <a:r>
              <a:rPr lang="nl-NL" dirty="0"/>
              <a:t>Niet toegankelijke locatie</a:t>
            </a:r>
          </a:p>
          <a:p>
            <a:pPr lvl="1">
              <a:spcAft>
                <a:spcPts val="1200"/>
              </a:spcAft>
            </a:pPr>
            <a:r>
              <a:rPr lang="nl-NL" dirty="0"/>
              <a:t>OV staking (25% van de bezoekers kunnen niet komen)</a:t>
            </a:r>
          </a:p>
          <a:p>
            <a:pPr>
              <a:spcAft>
                <a:spcPts val="1200"/>
              </a:spcAft>
            </a:pPr>
            <a:r>
              <a:rPr lang="nl-NL" dirty="0"/>
              <a:t>Totale budget verzekeren:​</a:t>
            </a:r>
          </a:p>
          <a:p>
            <a:pPr lvl="1"/>
            <a:r>
              <a:rPr lang="nl-NL" dirty="0"/>
              <a:t>Sponsoren​</a:t>
            </a:r>
          </a:p>
          <a:p>
            <a:pPr lvl="1"/>
            <a:r>
              <a:rPr lang="nl-NL" dirty="0"/>
              <a:t>Subsidies​​</a:t>
            </a:r>
          </a:p>
          <a:p>
            <a:endParaRPr lang="nl-NL" dirty="0"/>
          </a:p>
          <a:p>
            <a:endParaRPr lang="nl-NL" dirty="0"/>
          </a:p>
        </p:txBody>
      </p:sp>
    </p:spTree>
    <p:extLst>
      <p:ext uri="{BB962C8B-B14F-4D97-AF65-F5344CB8AC3E}">
        <p14:creationId xmlns:p14="http://schemas.microsoft.com/office/powerpoint/2010/main" val="1734758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B6AF7-EB05-B2B5-F264-C1378408B9E0}"/>
              </a:ext>
            </a:extLst>
          </p:cNvPr>
          <p:cNvSpPr>
            <a:spLocks noGrp="1"/>
          </p:cNvSpPr>
          <p:nvPr>
            <p:ph type="title"/>
          </p:nvPr>
        </p:nvSpPr>
        <p:spPr/>
        <p:txBody>
          <a:bodyPr/>
          <a:lstStyle/>
          <a:p>
            <a:r>
              <a:rPr lang="nl-NL" dirty="0"/>
              <a:t>Terreur</a:t>
            </a:r>
          </a:p>
        </p:txBody>
      </p:sp>
      <p:pic>
        <p:nvPicPr>
          <p:cNvPr id="2050" name="Picture 2" descr="Afbeeldingsresultaat voor ariana grande manchester">
            <a:extLst>
              <a:ext uri="{FF2B5EF4-FFF2-40B4-BE49-F238E27FC236}">
                <a16:creationId xmlns:a16="http://schemas.microsoft.com/office/drawing/2014/main" id="{2F80C6CD-E867-7003-3ED0-67CC255CF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874" y="2345653"/>
            <a:ext cx="3619754" cy="21666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fbeeldingsresultaat voor guus meeuwis eindhoven">
            <a:extLst>
              <a:ext uri="{FF2B5EF4-FFF2-40B4-BE49-F238E27FC236}">
                <a16:creationId xmlns:a16="http://schemas.microsoft.com/office/drawing/2014/main" id="{11EEF882-F89C-67F5-6A6C-663333704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4164" y="2345653"/>
            <a:ext cx="2940512" cy="2166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EAB53F5-26D6-B516-2BDB-30191632D7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68" y="1852539"/>
            <a:ext cx="4236907" cy="362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7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F722-FCC3-B33D-44D0-D4D680E84B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372FAE-A730-63CC-7ADE-BB3A0DE44EAB}"/>
              </a:ext>
            </a:extLst>
          </p:cNvPr>
          <p:cNvSpPr>
            <a:spLocks noGrp="1"/>
          </p:cNvSpPr>
          <p:nvPr>
            <p:ph type="title"/>
          </p:nvPr>
        </p:nvSpPr>
        <p:spPr/>
        <p:txBody>
          <a:bodyPr/>
          <a:lstStyle/>
          <a:p>
            <a:r>
              <a:rPr lang="nl-NL" dirty="0"/>
              <a:t>Non-appearance</a:t>
            </a:r>
          </a:p>
        </p:txBody>
      </p:sp>
      <p:sp>
        <p:nvSpPr>
          <p:cNvPr id="3" name="Tijdelijke aanduiding voor inhoud 2">
            <a:extLst>
              <a:ext uri="{FF2B5EF4-FFF2-40B4-BE49-F238E27FC236}">
                <a16:creationId xmlns:a16="http://schemas.microsoft.com/office/drawing/2014/main" id="{4C41A113-71CB-AA36-38B5-336282C8F7EF}"/>
              </a:ext>
            </a:extLst>
          </p:cNvPr>
          <p:cNvSpPr>
            <a:spLocks noGrp="1"/>
          </p:cNvSpPr>
          <p:nvPr>
            <p:ph idx="1"/>
          </p:nvPr>
        </p:nvSpPr>
        <p:spPr>
          <a:xfrm>
            <a:off x="4838218" y="1825625"/>
            <a:ext cx="6515582" cy="1762527"/>
          </a:xfrm>
        </p:spPr>
        <p:txBody>
          <a:bodyPr>
            <a:normAutofit fontScale="92500" lnSpcReduction="10000"/>
          </a:bodyPr>
          <a:lstStyle/>
          <a:p>
            <a:r>
              <a:rPr lang="nl-NL" dirty="0"/>
              <a:t>Het risico dat een gezichtsbepalende persoon (artiest/spreker/deelnemer) onverwachts niet kan komen, en het evenement daardoor moet worden geannuleerd, uitgesteld of onderbroken.</a:t>
            </a:r>
          </a:p>
          <a:p>
            <a:endParaRPr lang="nl-NL" dirty="0"/>
          </a:p>
          <a:p>
            <a:endParaRPr lang="nl-NL" dirty="0"/>
          </a:p>
          <a:p>
            <a:endParaRPr lang="nl-NL" dirty="0"/>
          </a:p>
        </p:txBody>
      </p:sp>
      <p:pic>
        <p:nvPicPr>
          <p:cNvPr id="4" name="Afbeelding" descr="Afbeelding">
            <a:extLst>
              <a:ext uri="{FF2B5EF4-FFF2-40B4-BE49-F238E27FC236}">
                <a16:creationId xmlns:a16="http://schemas.microsoft.com/office/drawing/2014/main" id="{47BF8258-9AC2-4550-6452-B1548E40011A}"/>
              </a:ext>
            </a:extLst>
          </p:cNvPr>
          <p:cNvPicPr>
            <a:picLocks noChangeAspect="1"/>
          </p:cNvPicPr>
          <p:nvPr/>
        </p:nvPicPr>
        <p:blipFill>
          <a:blip r:embed="rId2"/>
          <a:stretch>
            <a:fillRect/>
          </a:stretch>
        </p:blipFill>
        <p:spPr>
          <a:xfrm>
            <a:off x="621812" y="1600965"/>
            <a:ext cx="3910005" cy="2445433"/>
          </a:xfrm>
          <a:prstGeom prst="rect">
            <a:avLst/>
          </a:prstGeom>
          <a:ln w="12700">
            <a:miter lim="400000"/>
          </a:ln>
        </p:spPr>
      </p:pic>
      <p:sp>
        <p:nvSpPr>
          <p:cNvPr id="5" name="Tijdelijke aanduiding voor inhoud 2">
            <a:extLst>
              <a:ext uri="{FF2B5EF4-FFF2-40B4-BE49-F238E27FC236}">
                <a16:creationId xmlns:a16="http://schemas.microsoft.com/office/drawing/2014/main" id="{FB408773-0E65-0FC7-6555-36CC701F97CD}"/>
              </a:ext>
            </a:extLst>
          </p:cNvPr>
          <p:cNvSpPr txBox="1">
            <a:spLocks/>
          </p:cNvSpPr>
          <p:nvPr/>
        </p:nvSpPr>
        <p:spPr>
          <a:xfrm>
            <a:off x="838200" y="3889094"/>
            <a:ext cx="10515600" cy="228786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AE976E"/>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B2F6C"/>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B2F6C"/>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B2F6C"/>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B2F6C"/>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pPr>
              <a:spcAft>
                <a:spcPts val="1200"/>
              </a:spcAft>
            </a:pPr>
            <a:r>
              <a:rPr lang="nl-NL" dirty="0"/>
              <a:t>Voorbeelden:</a:t>
            </a:r>
          </a:p>
          <a:p>
            <a:pPr lvl="1">
              <a:spcAft>
                <a:spcPts val="1200"/>
              </a:spcAft>
            </a:pPr>
            <a:r>
              <a:rPr lang="nl-NL" dirty="0"/>
              <a:t>Overlijden directeur (of een ander personeelslid) als gevolg van een verkeersongeval. Onder deze omstandigheden wordt besloten het feest op een later tijdstip plaats te laten vinden.</a:t>
            </a:r>
          </a:p>
          <a:p>
            <a:pPr lvl="1"/>
            <a:r>
              <a:rPr lang="nl-NL" dirty="0"/>
              <a:t>Door ernstige ziekte is de bekende zanger niet in staat die avond op te treden.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426402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9EB19-3C14-3567-D09E-70B4309E6C61}"/>
              </a:ext>
            </a:extLst>
          </p:cNvPr>
          <p:cNvSpPr>
            <a:spLocks noGrp="1"/>
          </p:cNvSpPr>
          <p:nvPr>
            <p:ph type="title"/>
          </p:nvPr>
        </p:nvSpPr>
        <p:spPr/>
        <p:txBody>
          <a:bodyPr/>
          <a:lstStyle/>
          <a:p>
            <a:r>
              <a:rPr lang="nl-NL" dirty="0"/>
              <a:t>Extreem weer</a:t>
            </a:r>
          </a:p>
        </p:txBody>
      </p:sp>
      <p:pic>
        <p:nvPicPr>
          <p:cNvPr id="3078" name="Picture 6">
            <a:extLst>
              <a:ext uri="{FF2B5EF4-FFF2-40B4-BE49-F238E27FC236}">
                <a16:creationId xmlns:a16="http://schemas.microsoft.com/office/drawing/2014/main" id="{F4DBCAAB-162B-C72E-8B57-0EDA6A29E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87" y="1588100"/>
            <a:ext cx="3962338" cy="16180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3A69FB9-F664-0AE1-40A9-4DEFC663E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86" y="3420609"/>
            <a:ext cx="3968129" cy="26559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icture 4">
            <a:extLst>
              <a:ext uri="{FF2B5EF4-FFF2-40B4-BE49-F238E27FC236}">
                <a16:creationId xmlns:a16="http://schemas.microsoft.com/office/drawing/2014/main" id="{396E6D6C-3665-31DD-FF8B-F10D0906B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512" y="369717"/>
            <a:ext cx="4167829" cy="4241759"/>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A05FC935-8980-B07F-601C-39ABCBB3E633}"/>
              </a:ext>
            </a:extLst>
          </p:cNvPr>
          <p:cNvPicPr>
            <a:picLocks noChangeAspect="1"/>
          </p:cNvPicPr>
          <p:nvPr/>
        </p:nvPicPr>
        <p:blipFill>
          <a:blip r:embed="rId5"/>
          <a:stretch>
            <a:fillRect/>
          </a:stretch>
        </p:blipFill>
        <p:spPr>
          <a:xfrm>
            <a:off x="7497360" y="3020213"/>
            <a:ext cx="4167828" cy="3182526"/>
          </a:xfrm>
          <a:prstGeom prst="rect">
            <a:avLst/>
          </a:prstGeom>
        </p:spPr>
      </p:pic>
    </p:spTree>
    <p:extLst>
      <p:ext uri="{BB962C8B-B14F-4D97-AF65-F5344CB8AC3E}">
        <p14:creationId xmlns:p14="http://schemas.microsoft.com/office/powerpoint/2010/main" val="102578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4827F-C9AD-3ADE-D452-33CAFFD00F03}"/>
              </a:ext>
            </a:extLst>
          </p:cNvPr>
          <p:cNvSpPr>
            <a:spLocks noGrp="1"/>
          </p:cNvSpPr>
          <p:nvPr>
            <p:ph type="title"/>
          </p:nvPr>
        </p:nvSpPr>
        <p:spPr/>
        <p:txBody>
          <a:bodyPr/>
          <a:lstStyle/>
          <a:p>
            <a:r>
              <a:rPr lang="nl-NL" dirty="0"/>
              <a:t>Besluit tot annuleren door extreem weer</a:t>
            </a:r>
          </a:p>
        </p:txBody>
      </p:sp>
      <p:sp>
        <p:nvSpPr>
          <p:cNvPr id="3" name="Tijdelijke aanduiding voor inhoud 2">
            <a:extLst>
              <a:ext uri="{FF2B5EF4-FFF2-40B4-BE49-F238E27FC236}">
                <a16:creationId xmlns:a16="http://schemas.microsoft.com/office/drawing/2014/main" id="{FA749DA9-734A-7869-3A0A-0B2F88E2DDB2}"/>
              </a:ext>
            </a:extLst>
          </p:cNvPr>
          <p:cNvSpPr>
            <a:spLocks noGrp="1"/>
          </p:cNvSpPr>
          <p:nvPr>
            <p:ph idx="1"/>
          </p:nvPr>
        </p:nvSpPr>
        <p:spPr/>
        <p:txBody>
          <a:bodyPr/>
          <a:lstStyle/>
          <a:p>
            <a:pPr marL="687070" lvl="1"/>
            <a:r>
              <a:rPr lang="nl-NL" dirty="0">
                <a:latin typeface="Lexend Light"/>
              </a:rPr>
              <a:t>De besluitvorming over het afgelasten/onderbreken/verplaatsen moet gebeuren in gezamenlijk overleg tussen organisator, (lokale) overheid, expert en/of hulpdiensten.</a:t>
            </a:r>
          </a:p>
          <a:p>
            <a:pPr marL="687070" lvl="1"/>
            <a:endParaRPr lang="nl-NL" dirty="0">
              <a:latin typeface="Lexend Light"/>
            </a:endParaRPr>
          </a:p>
          <a:p>
            <a:pPr marL="687070" lvl="1"/>
            <a:r>
              <a:rPr lang="nl-NL" dirty="0">
                <a:latin typeface="Lexend Light"/>
              </a:rPr>
              <a:t>Het besluit moet schriftelijk worden vastgelegd. Het gaat dan niet </a:t>
            </a:r>
            <a:r>
              <a:rPr lang="nl-NL" sz="2800" dirty="0">
                <a:latin typeface="Lexend Light"/>
              </a:rPr>
              <a:t>per se </a:t>
            </a:r>
            <a:r>
              <a:rPr lang="nl-NL" dirty="0">
                <a:latin typeface="Lexend Light"/>
              </a:rPr>
              <a:t>om een document van een overheidsdienst, maar om de vastlegging van het besluitvormingsproces tussen de verschillende betrokkenen.</a:t>
            </a:r>
          </a:p>
          <a:p>
            <a:pPr marL="687070" lvl="1"/>
            <a:endParaRPr lang="nl-NL" dirty="0">
              <a:latin typeface="Lexend Light"/>
            </a:endParaRPr>
          </a:p>
          <a:p>
            <a:pPr lvl="1"/>
            <a:r>
              <a:rPr lang="nl-NL" dirty="0">
                <a:latin typeface="Lexend Light"/>
              </a:rPr>
              <a:t>Belangrijk is dat de veiligheid van de bezoeker in het geding moet zijn.</a:t>
            </a:r>
          </a:p>
        </p:txBody>
      </p:sp>
    </p:spTree>
    <p:extLst>
      <p:ext uri="{BB962C8B-B14F-4D97-AF65-F5344CB8AC3E}">
        <p14:creationId xmlns:p14="http://schemas.microsoft.com/office/powerpoint/2010/main" val="133194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BE88A-C151-0824-2280-5BD348924F67}"/>
              </a:ext>
            </a:extLst>
          </p:cNvPr>
          <p:cNvSpPr>
            <a:spLocks noGrp="1"/>
          </p:cNvSpPr>
          <p:nvPr>
            <p:ph type="title"/>
          </p:nvPr>
        </p:nvSpPr>
        <p:spPr/>
        <p:txBody>
          <a:bodyPr/>
          <a:lstStyle/>
          <a:p>
            <a:r>
              <a:rPr lang="nl-NL" dirty="0"/>
              <a:t>Extreem weer en preventie/alternatieven</a:t>
            </a:r>
            <a:r>
              <a:rPr lang="nl-NL" b="0" dirty="0">
                <a:solidFill>
                  <a:srgbClr val="000000"/>
                </a:solidFill>
                <a:latin typeface="Lexend" pitchFamily="2" charset="77"/>
              </a:rPr>
              <a:t>​</a:t>
            </a:r>
            <a:endParaRPr lang="nl-NL" dirty="0"/>
          </a:p>
        </p:txBody>
      </p:sp>
      <p:sp>
        <p:nvSpPr>
          <p:cNvPr id="3" name="Tijdelijke aanduiding voor inhoud 2">
            <a:extLst>
              <a:ext uri="{FF2B5EF4-FFF2-40B4-BE49-F238E27FC236}">
                <a16:creationId xmlns:a16="http://schemas.microsoft.com/office/drawing/2014/main" id="{5F218F67-9819-B2A8-0917-7CD3B0AFC209}"/>
              </a:ext>
            </a:extLst>
          </p:cNvPr>
          <p:cNvSpPr>
            <a:spLocks noGrp="1"/>
          </p:cNvSpPr>
          <p:nvPr>
            <p:ph idx="1"/>
          </p:nvPr>
        </p:nvSpPr>
        <p:spPr/>
        <p:txBody>
          <a:bodyPr/>
          <a:lstStyle/>
          <a:p>
            <a:pPr marL="687600" lvl="1"/>
            <a:r>
              <a:rPr lang="nl-NL" sz="2000" dirty="0"/>
              <a:t>Denk vooraf al aan alternatieven en bespreek die met gemeenten e.d.​</a:t>
            </a:r>
          </a:p>
          <a:p>
            <a:pPr marL="687600" lvl="1"/>
            <a:endParaRPr lang="nl-NL" sz="2000" dirty="0"/>
          </a:p>
          <a:p>
            <a:pPr marL="687600" lvl="1"/>
            <a:r>
              <a:rPr lang="en-US" sz="2000" dirty="0"/>
              <a:t>No Risk </a:t>
            </a:r>
            <a:r>
              <a:rPr lang="en-US" sz="2000" dirty="0" err="1"/>
              <a:t>denkt</a:t>
            </a:r>
            <a:r>
              <a:rPr lang="en-US" sz="2000" dirty="0"/>
              <a:t> mee over </a:t>
            </a:r>
            <a:r>
              <a:rPr lang="en-US" sz="2000" dirty="0" err="1"/>
              <a:t>deze</a:t>
            </a:r>
            <a:r>
              <a:rPr lang="en-US" sz="2000" dirty="0"/>
              <a:t> </a:t>
            </a:r>
            <a:r>
              <a:rPr lang="en-US" sz="2000" dirty="0" err="1"/>
              <a:t>problemen</a:t>
            </a:r>
            <a:r>
              <a:rPr lang="en-US" sz="2000" dirty="0"/>
              <a:t>. Er </a:t>
            </a:r>
            <a:r>
              <a:rPr lang="en-US" sz="2000" dirty="0" err="1"/>
              <a:t>kunnen</a:t>
            </a:r>
            <a:r>
              <a:rPr lang="en-US" sz="2000" dirty="0"/>
              <a:t> </a:t>
            </a:r>
            <a:r>
              <a:rPr lang="en-US" sz="2000" dirty="0" err="1"/>
              <a:t>ook</a:t>
            </a:r>
            <a:r>
              <a:rPr lang="en-US" sz="2000" dirty="0"/>
              <a:t> </a:t>
            </a:r>
            <a:r>
              <a:rPr lang="en-US" sz="2000" dirty="0" err="1"/>
              <a:t>specialisten</a:t>
            </a:r>
            <a:r>
              <a:rPr lang="en-US" sz="2000" dirty="0"/>
              <a:t> </a:t>
            </a:r>
            <a:r>
              <a:rPr lang="en-US" sz="2000" dirty="0" err="1"/>
              <a:t>worden</a:t>
            </a:r>
            <a:r>
              <a:rPr lang="en-US" sz="2000" dirty="0"/>
              <a:t> </a:t>
            </a:r>
            <a:r>
              <a:rPr lang="en-US" sz="2000" dirty="0" err="1"/>
              <a:t>ingeschakeld</a:t>
            </a:r>
            <a:r>
              <a:rPr lang="en-US" sz="2000" dirty="0"/>
              <a:t>.</a:t>
            </a:r>
          </a:p>
          <a:p>
            <a:pPr marL="687600" lvl="1"/>
            <a:endParaRPr lang="en-US" sz="2000" dirty="0"/>
          </a:p>
          <a:p>
            <a:pPr marL="687600" lvl="1"/>
            <a:r>
              <a:rPr lang="en-US" sz="2000" dirty="0"/>
              <a:t>En </a:t>
            </a:r>
            <a:r>
              <a:rPr lang="en-US" sz="2000" dirty="0" err="1"/>
              <a:t>dit</a:t>
            </a:r>
            <a:r>
              <a:rPr lang="en-US" sz="2000" dirty="0"/>
              <a:t> </a:t>
            </a:r>
            <a:r>
              <a:rPr lang="en-US" sz="2000" dirty="0" err="1"/>
              <a:t>geldt</a:t>
            </a:r>
            <a:r>
              <a:rPr lang="en-US" sz="2000" dirty="0"/>
              <a:t> </a:t>
            </a:r>
            <a:r>
              <a:rPr lang="en-US" sz="2000" dirty="0" err="1"/>
              <a:t>voor</a:t>
            </a:r>
            <a:r>
              <a:rPr lang="en-US" sz="2000" dirty="0"/>
              <a:t> alle </a:t>
            </a:r>
            <a:r>
              <a:rPr lang="en-US" sz="2000" dirty="0" err="1"/>
              <a:t>soorten</a:t>
            </a:r>
            <a:r>
              <a:rPr lang="en-US" sz="2000" dirty="0"/>
              <a:t> van </a:t>
            </a:r>
            <a:r>
              <a:rPr lang="en-US" sz="2000" dirty="0" err="1"/>
              <a:t>extreem</a:t>
            </a:r>
            <a:r>
              <a:rPr lang="en-US" sz="2000" dirty="0"/>
              <a:t> </a:t>
            </a:r>
            <a:r>
              <a:rPr lang="en-US" sz="2000" dirty="0" err="1"/>
              <a:t>weer</a:t>
            </a:r>
            <a:r>
              <a:rPr lang="en-US" sz="2000" dirty="0"/>
              <a:t>.</a:t>
            </a:r>
          </a:p>
          <a:p>
            <a:endParaRPr lang="nl-NL" dirty="0"/>
          </a:p>
        </p:txBody>
      </p:sp>
    </p:spTree>
    <p:extLst>
      <p:ext uri="{BB962C8B-B14F-4D97-AF65-F5344CB8AC3E}">
        <p14:creationId xmlns:p14="http://schemas.microsoft.com/office/powerpoint/2010/main" val="91955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9A533-6789-B0DC-3B44-FFA63801E01E}"/>
              </a:ext>
            </a:extLst>
          </p:cNvPr>
          <p:cNvSpPr>
            <a:spLocks noGrp="1"/>
          </p:cNvSpPr>
          <p:nvPr>
            <p:ph type="title"/>
          </p:nvPr>
        </p:nvSpPr>
        <p:spPr/>
        <p:txBody>
          <a:bodyPr/>
          <a:lstStyle/>
          <a:p>
            <a:r>
              <a:rPr lang="nl-NL" dirty="0"/>
              <a:t>Extreem weer en preventie/alternatieven</a:t>
            </a:r>
            <a:r>
              <a:rPr lang="nl-NL" b="0" dirty="0">
                <a:solidFill>
                  <a:srgbClr val="000000"/>
                </a:solidFill>
                <a:latin typeface="Lexend" pitchFamily="2" charset="77"/>
              </a:rPr>
              <a:t>​</a:t>
            </a:r>
            <a:endParaRPr lang="nl-NL" dirty="0"/>
          </a:p>
        </p:txBody>
      </p:sp>
      <p:sp>
        <p:nvSpPr>
          <p:cNvPr id="3" name="Tijdelijke aanduiding voor inhoud 2">
            <a:extLst>
              <a:ext uri="{FF2B5EF4-FFF2-40B4-BE49-F238E27FC236}">
                <a16:creationId xmlns:a16="http://schemas.microsoft.com/office/drawing/2014/main" id="{A6E081CE-65D4-98CA-4514-813E34524E4B}"/>
              </a:ext>
            </a:extLst>
          </p:cNvPr>
          <p:cNvSpPr>
            <a:spLocks noGrp="1"/>
          </p:cNvSpPr>
          <p:nvPr>
            <p:ph idx="1"/>
          </p:nvPr>
        </p:nvSpPr>
        <p:spPr/>
        <p:txBody>
          <a:bodyPr>
            <a:normAutofit/>
          </a:bodyPr>
          <a:lstStyle/>
          <a:p>
            <a:pPr marL="0" indent="0">
              <a:buNone/>
            </a:pPr>
            <a:r>
              <a:rPr lang="nl-NL" sz="3200" b="1" dirty="0">
                <a:solidFill>
                  <a:srgbClr val="4B2F6C"/>
                </a:solidFill>
                <a:latin typeface="Calluna" pitchFamily="2" charset="77"/>
                <a:ea typeface="+mj-ea"/>
                <a:cs typeface="+mj-cs"/>
              </a:rPr>
              <a:t>Extreme regenval en festival-/parkeerterreinen</a:t>
            </a:r>
          </a:p>
          <a:p>
            <a:pPr marL="359410" lvl="1"/>
            <a:r>
              <a:rPr lang="nl-NL" sz="2000" dirty="0"/>
              <a:t>Wat als parkeerterrein niet toegankelijk is door overvloedige regenval? </a:t>
            </a:r>
          </a:p>
          <a:p>
            <a:pPr marL="899795" lvl="2"/>
            <a:r>
              <a:rPr lang="nl-NL" dirty="0"/>
              <a:t>Neem post onvoorzien op voor rijplaten/houtsnippers/</a:t>
            </a:r>
            <a:r>
              <a:rPr lang="nl-NL" dirty="0" err="1"/>
              <a:t>olifantengras</a:t>
            </a:r>
            <a:r>
              <a:rPr lang="nl-NL" dirty="0"/>
              <a:t>. </a:t>
            </a:r>
          </a:p>
          <a:p>
            <a:pPr marL="899795" lvl="2"/>
            <a:r>
              <a:rPr lang="nl-NL" dirty="0"/>
              <a:t>Check bij de toeleveranciers van deze spullen of die beschikbaar zijn en maak een afspraak hierover.</a:t>
            </a:r>
          </a:p>
          <a:p>
            <a:pPr marL="899795" lvl="2"/>
            <a:r>
              <a:rPr lang="nl-NL" dirty="0"/>
              <a:t>Denk vooraf na over een alternatief (ander parkeerterrein/per dag ander veld afhuren/spreiden/pendelbussen). Bespreek dit vooraf met gemeente, incl. verkeersplan. </a:t>
            </a:r>
          </a:p>
          <a:p>
            <a:pPr marL="899795" lvl="2"/>
            <a:endParaRPr lang="nl-NL" dirty="0"/>
          </a:p>
          <a:p>
            <a:pPr marL="359410" lvl="1"/>
            <a:r>
              <a:rPr lang="nl-NL" sz="2000" dirty="0"/>
              <a:t>Als je het terrein huurt, dan mag de verhuurder verwachten dat het terrein er na een evenement anders uit zal zien dan voor het evenement. Overleg dit van tevoren.</a:t>
            </a:r>
            <a:endParaRPr lang="en-US" sz="2000" dirty="0"/>
          </a:p>
          <a:p>
            <a:endParaRPr lang="nl-NL" dirty="0"/>
          </a:p>
        </p:txBody>
      </p:sp>
    </p:spTree>
    <p:extLst>
      <p:ext uri="{BB962C8B-B14F-4D97-AF65-F5344CB8AC3E}">
        <p14:creationId xmlns:p14="http://schemas.microsoft.com/office/powerpoint/2010/main" val="293046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B79DF-EBF5-81E5-2FB0-386CE7FA16DD}"/>
              </a:ext>
            </a:extLst>
          </p:cNvPr>
          <p:cNvSpPr>
            <a:spLocks noGrp="1"/>
          </p:cNvSpPr>
          <p:nvPr>
            <p:ph type="title"/>
          </p:nvPr>
        </p:nvSpPr>
        <p:spPr>
          <a:xfrm>
            <a:off x="838200" y="365125"/>
            <a:ext cx="10515600" cy="1325563"/>
          </a:xfrm>
        </p:spPr>
        <p:txBody>
          <a:bodyPr anchor="ctr">
            <a:normAutofit/>
          </a:bodyPr>
          <a:lstStyle/>
          <a:p>
            <a:r>
              <a:rPr lang="nl-NL" dirty="0"/>
              <a:t>Noodweer weekend juli 2023</a:t>
            </a:r>
          </a:p>
        </p:txBody>
      </p:sp>
      <p:sp>
        <p:nvSpPr>
          <p:cNvPr id="9" name="Content Placeholder 2">
            <a:extLst>
              <a:ext uri="{FF2B5EF4-FFF2-40B4-BE49-F238E27FC236}">
                <a16:creationId xmlns:a16="http://schemas.microsoft.com/office/drawing/2014/main" id="{F0BD1D3E-9EFE-2ABB-28D2-F19317EDE78B}"/>
              </a:ext>
            </a:extLst>
          </p:cNvPr>
          <p:cNvSpPr>
            <a:spLocks noGrp="1"/>
          </p:cNvSpPr>
          <p:nvPr>
            <p:ph sz="half" idx="1"/>
          </p:nvPr>
        </p:nvSpPr>
        <p:spPr>
          <a:xfrm>
            <a:off x="838200" y="1825625"/>
            <a:ext cx="5181600" cy="4351338"/>
          </a:xfrm>
        </p:spPr>
        <p:txBody>
          <a:bodyPr/>
          <a:lstStyle/>
          <a:p>
            <a:r>
              <a:rPr lang="nl-NL" dirty="0"/>
              <a:t>In het weekend van 9 juli 2023 zijn diverse festivals geannuleerd:</a:t>
            </a:r>
          </a:p>
          <a:p>
            <a:pPr lvl="1"/>
            <a:r>
              <a:rPr lang="nl-NL" dirty="0"/>
              <a:t>O.a. </a:t>
            </a:r>
            <a:r>
              <a:rPr lang="nl-NL" dirty="0" err="1"/>
              <a:t>Awakenings</a:t>
            </a:r>
            <a:r>
              <a:rPr lang="nl-NL" dirty="0"/>
              <a:t>, Bospop , Wildeburg en </a:t>
            </a:r>
            <a:r>
              <a:rPr lang="nl-NL" dirty="0" err="1"/>
              <a:t>Guilty</a:t>
            </a:r>
            <a:r>
              <a:rPr lang="nl-NL" dirty="0"/>
              <a:t> </a:t>
            </a:r>
            <a:r>
              <a:rPr lang="nl-NL" dirty="0" err="1"/>
              <a:t>Pleasure</a:t>
            </a:r>
            <a:r>
              <a:rPr lang="nl-NL" dirty="0"/>
              <a:t>.</a:t>
            </a:r>
          </a:p>
          <a:p>
            <a:r>
              <a:rPr lang="nl-NL" dirty="0"/>
              <a:t>Rol No Risk:</a:t>
            </a:r>
          </a:p>
          <a:p>
            <a:pPr lvl="1"/>
            <a:r>
              <a:rPr lang="nl-NL" dirty="0"/>
              <a:t>in de dagen voorafgaand aan deze annuleringen,</a:t>
            </a:r>
          </a:p>
          <a:p>
            <a:pPr lvl="1"/>
            <a:r>
              <a:rPr lang="nl-NL" dirty="0"/>
              <a:t>en op de dag zelf dat de annuleringen plaatsvonden.</a:t>
            </a:r>
          </a:p>
          <a:p>
            <a:endParaRPr lang="en-US" dirty="0"/>
          </a:p>
        </p:txBody>
      </p:sp>
      <p:pic>
        <p:nvPicPr>
          <p:cNvPr id="4" name="Tijdelijke aanduiding voor inhoud 3">
            <a:extLst>
              <a:ext uri="{FF2B5EF4-FFF2-40B4-BE49-F238E27FC236}">
                <a16:creationId xmlns:a16="http://schemas.microsoft.com/office/drawing/2014/main" id="{D989FBC1-5CA5-0162-D2B5-5866819E26B0}"/>
              </a:ext>
            </a:extLst>
          </p:cNvPr>
          <p:cNvPicPr>
            <a:picLocks noGrp="1" noChangeAspect="1"/>
          </p:cNvPicPr>
          <p:nvPr>
            <p:ph sz="half" idx="2"/>
          </p:nvPr>
        </p:nvPicPr>
        <p:blipFill>
          <a:blip r:embed="rId2"/>
          <a:stretch/>
        </p:blipFill>
        <p:spPr>
          <a:xfrm>
            <a:off x="7131248" y="1825625"/>
            <a:ext cx="3263503" cy="4351338"/>
          </a:xfrm>
          <a:prstGeom prst="rect">
            <a:avLst/>
          </a:prstGeom>
          <a:noFill/>
        </p:spPr>
      </p:pic>
    </p:spTree>
    <p:extLst>
      <p:ext uri="{BB962C8B-B14F-4D97-AF65-F5344CB8AC3E}">
        <p14:creationId xmlns:p14="http://schemas.microsoft.com/office/powerpoint/2010/main" val="263579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FF400-0804-0638-A59A-CBA4500E9E64}"/>
              </a:ext>
            </a:extLst>
          </p:cNvPr>
          <p:cNvSpPr>
            <a:spLocks noGrp="1"/>
          </p:cNvSpPr>
          <p:nvPr>
            <p:ph type="title"/>
          </p:nvPr>
        </p:nvSpPr>
        <p:spPr/>
        <p:txBody>
          <a:bodyPr/>
          <a:lstStyle/>
          <a:p>
            <a:r>
              <a:rPr lang="nl-NL" dirty="0"/>
              <a:t>Aansprakelijkheid</a:t>
            </a:r>
          </a:p>
        </p:txBody>
      </p:sp>
      <p:sp>
        <p:nvSpPr>
          <p:cNvPr id="3" name="Tijdelijke aanduiding voor inhoud 2">
            <a:extLst>
              <a:ext uri="{FF2B5EF4-FFF2-40B4-BE49-F238E27FC236}">
                <a16:creationId xmlns:a16="http://schemas.microsoft.com/office/drawing/2014/main" id="{B76E44D8-D2DD-6C23-8653-D8EE5FF0C8AD}"/>
              </a:ext>
            </a:extLst>
          </p:cNvPr>
          <p:cNvSpPr>
            <a:spLocks noGrp="1"/>
          </p:cNvSpPr>
          <p:nvPr>
            <p:ph idx="1"/>
          </p:nvPr>
        </p:nvSpPr>
        <p:spPr/>
        <p:txBody>
          <a:bodyPr>
            <a:normAutofit fontScale="92500"/>
          </a:bodyPr>
          <a:lstStyle/>
          <a:p>
            <a:pPr>
              <a:spcAft>
                <a:spcPts val="1200"/>
              </a:spcAft>
            </a:pPr>
            <a:r>
              <a:rPr lang="nl-NL" dirty="0"/>
              <a:t>Verzekeren van aansprakelijkheid voor schade die bij activiteiten in het kader van het evenement is veroorzaakt aan derden.​</a:t>
            </a:r>
          </a:p>
          <a:p>
            <a:r>
              <a:rPr lang="nl-NL" dirty="0"/>
              <a:t>Aanvullend op de bestaande AVB van de opdrachtgever als je namens iemand een evenement organiseert.​</a:t>
            </a:r>
          </a:p>
          <a:p>
            <a:endParaRPr lang="nl-NL" dirty="0"/>
          </a:p>
          <a:p>
            <a:pPr>
              <a:spcAft>
                <a:spcPts val="1200"/>
              </a:spcAft>
            </a:pPr>
            <a:r>
              <a:rPr lang="nl-NL" dirty="0"/>
              <a:t>Schadevoorbeelden:​</a:t>
            </a:r>
          </a:p>
          <a:p>
            <a:pPr lvl="1">
              <a:spcAft>
                <a:spcPts val="1200"/>
              </a:spcAft>
            </a:pPr>
            <a:r>
              <a:rPr lang="nl-NL" dirty="0"/>
              <a:t>Een luidspreker is niet goed vastgezet en valt op een aantal deelnemers.​</a:t>
            </a:r>
          </a:p>
          <a:p>
            <a:pPr lvl="1"/>
            <a:r>
              <a:rPr lang="nl-NL" dirty="0"/>
              <a:t>Een bezoeker die uit balorigheid een paar spiegels in de toiletten vernielt.​</a:t>
            </a:r>
          </a:p>
        </p:txBody>
      </p:sp>
    </p:spTree>
    <p:extLst>
      <p:ext uri="{BB962C8B-B14F-4D97-AF65-F5344CB8AC3E}">
        <p14:creationId xmlns:p14="http://schemas.microsoft.com/office/powerpoint/2010/main" val="340445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95EFE-F1DA-4EFD-A8B2-6099AAA48A92}"/>
              </a:ext>
            </a:extLst>
          </p:cNvPr>
          <p:cNvSpPr>
            <a:spLocks noGrp="1"/>
          </p:cNvSpPr>
          <p:nvPr>
            <p:ph type="title"/>
          </p:nvPr>
        </p:nvSpPr>
        <p:spPr/>
        <p:txBody>
          <a:bodyPr/>
          <a:lstStyle/>
          <a:p>
            <a:r>
              <a:rPr lang="nl-NL" dirty="0"/>
              <a:t>Inhoud gastcollege</a:t>
            </a:r>
          </a:p>
        </p:txBody>
      </p:sp>
      <p:sp>
        <p:nvSpPr>
          <p:cNvPr id="3" name="Tijdelijke aanduiding voor inhoud 2">
            <a:extLst>
              <a:ext uri="{FF2B5EF4-FFF2-40B4-BE49-F238E27FC236}">
                <a16:creationId xmlns:a16="http://schemas.microsoft.com/office/drawing/2014/main" id="{ED5618FB-99B2-9D9B-3567-F01E3829A0FC}"/>
              </a:ext>
            </a:extLst>
          </p:cNvPr>
          <p:cNvSpPr>
            <a:spLocks noGrp="1"/>
          </p:cNvSpPr>
          <p:nvPr>
            <p:ph idx="1"/>
          </p:nvPr>
        </p:nvSpPr>
        <p:spPr/>
        <p:txBody>
          <a:bodyPr/>
          <a:lstStyle/>
          <a:p>
            <a:pPr marL="514350" indent="-514350">
              <a:spcAft>
                <a:spcPts val="1200"/>
              </a:spcAft>
              <a:buFont typeface="+mj-lt"/>
              <a:buAutoNum type="arabicPeriod"/>
            </a:pPr>
            <a:r>
              <a:rPr lang="nl-NL" dirty="0"/>
              <a:t>No Risk, specialist in film- en evenementenverzekeringen</a:t>
            </a:r>
          </a:p>
          <a:p>
            <a:pPr marL="514350" indent="-514350">
              <a:spcAft>
                <a:spcPts val="1200"/>
              </a:spcAft>
              <a:buFont typeface="+mj-lt"/>
              <a:buAutoNum type="arabicPeriod"/>
            </a:pPr>
            <a:r>
              <a:rPr lang="nl-NL" dirty="0"/>
              <a:t>Het speelveld​</a:t>
            </a:r>
          </a:p>
          <a:p>
            <a:pPr marL="514350" indent="-514350">
              <a:spcAft>
                <a:spcPts val="1200"/>
              </a:spcAft>
              <a:buFont typeface="+mj-lt"/>
              <a:buAutoNum type="arabicPeriod"/>
            </a:pPr>
            <a:r>
              <a:rPr lang="nl-NL" dirty="0"/>
              <a:t>Zorgplicht​</a:t>
            </a:r>
          </a:p>
          <a:p>
            <a:pPr marL="514350" indent="-514350">
              <a:spcAft>
                <a:spcPts val="1200"/>
              </a:spcAft>
              <a:buFont typeface="+mj-lt"/>
              <a:buAutoNum type="arabicPeriod"/>
            </a:pPr>
            <a:r>
              <a:rPr lang="nl-NL" dirty="0"/>
              <a:t>Evenementenverzekering</a:t>
            </a:r>
          </a:p>
          <a:p>
            <a:pPr marL="514350" indent="-514350">
              <a:spcAft>
                <a:spcPts val="1200"/>
              </a:spcAft>
              <a:buFont typeface="+mj-lt"/>
              <a:buAutoNum type="arabicPeriod"/>
            </a:pPr>
            <a:r>
              <a:rPr lang="nl-NL" dirty="0"/>
              <a:t>Cases​</a:t>
            </a:r>
          </a:p>
        </p:txBody>
      </p:sp>
    </p:spTree>
    <p:extLst>
      <p:ext uri="{BB962C8B-B14F-4D97-AF65-F5344CB8AC3E}">
        <p14:creationId xmlns:p14="http://schemas.microsoft.com/office/powerpoint/2010/main" val="3597204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8448A-EB38-AAA2-144C-2718FC6E3AB3}"/>
              </a:ext>
            </a:extLst>
          </p:cNvPr>
          <p:cNvSpPr>
            <a:spLocks noGrp="1"/>
          </p:cNvSpPr>
          <p:nvPr>
            <p:ph type="title"/>
          </p:nvPr>
        </p:nvSpPr>
        <p:spPr/>
        <p:txBody>
          <a:bodyPr/>
          <a:lstStyle/>
          <a:p>
            <a:r>
              <a:rPr lang="nl-NL" dirty="0"/>
              <a:t>Casus – Aansprakelijkheid</a:t>
            </a:r>
          </a:p>
        </p:txBody>
      </p:sp>
      <p:sp>
        <p:nvSpPr>
          <p:cNvPr id="3" name="Tijdelijke aanduiding voor inhoud 2">
            <a:extLst>
              <a:ext uri="{FF2B5EF4-FFF2-40B4-BE49-F238E27FC236}">
                <a16:creationId xmlns:a16="http://schemas.microsoft.com/office/drawing/2014/main" id="{5D423236-2035-8B0F-B0C5-9A11E417EB4B}"/>
              </a:ext>
            </a:extLst>
          </p:cNvPr>
          <p:cNvSpPr>
            <a:spLocks noGrp="1"/>
          </p:cNvSpPr>
          <p:nvPr>
            <p:ph idx="1"/>
          </p:nvPr>
        </p:nvSpPr>
        <p:spPr/>
        <p:txBody>
          <a:bodyPr>
            <a:normAutofit/>
          </a:bodyPr>
          <a:lstStyle/>
          <a:p>
            <a:pPr>
              <a:spcAft>
                <a:spcPts val="1200"/>
              </a:spcAft>
            </a:pPr>
            <a:r>
              <a:rPr lang="nl-NL" dirty="0"/>
              <a:t>Tijdens een ‘verplicht’ bedrijfsuitje valt iemand van het podium als gevolg van een gebrek aan het opgebouwde podium. Wie kan er aansprakelijk gesteld worden?</a:t>
            </a:r>
          </a:p>
          <a:p>
            <a:pPr marL="457200" lvl="1" indent="0">
              <a:spcAft>
                <a:spcPts val="1200"/>
              </a:spcAft>
              <a:buNone/>
            </a:pPr>
            <a:r>
              <a:rPr lang="nl-NL" dirty="0"/>
              <a:t>A. Alle betrokken partijen.</a:t>
            </a:r>
          </a:p>
          <a:p>
            <a:pPr marL="457200" lvl="1" indent="0">
              <a:spcAft>
                <a:spcPts val="1200"/>
              </a:spcAft>
              <a:buNone/>
            </a:pPr>
            <a:r>
              <a:rPr lang="nl-NL" dirty="0"/>
              <a:t>B. De organisator, vanuit zijn aansprakelijkheid als hoofdaannemer. </a:t>
            </a:r>
          </a:p>
          <a:p>
            <a:pPr marL="457200" lvl="1" indent="0">
              <a:spcAft>
                <a:spcPts val="1200"/>
              </a:spcAft>
              <a:buNone/>
            </a:pPr>
            <a:r>
              <a:rPr lang="nl-NL" dirty="0"/>
              <a:t>C. De bouwer, omdat er niet goed is opgebouwd.</a:t>
            </a:r>
          </a:p>
          <a:p>
            <a:pPr marL="457200" lvl="1" indent="0">
              <a:spcAft>
                <a:spcPts val="1200"/>
              </a:spcAft>
              <a:buNone/>
            </a:pPr>
            <a:r>
              <a:rPr lang="nl-NL" dirty="0"/>
              <a:t>D. De leverancier van de materialen, omdat het materiaal niet goed was.</a:t>
            </a:r>
          </a:p>
          <a:p>
            <a:pPr marL="457200" lvl="1" indent="0">
              <a:buNone/>
            </a:pPr>
            <a:r>
              <a:rPr lang="nl-NL" dirty="0"/>
              <a:t>E. De werkgever, mede omdat het ging om een verplicht bedrijfsuitje.</a:t>
            </a:r>
          </a:p>
        </p:txBody>
      </p:sp>
    </p:spTree>
    <p:extLst>
      <p:ext uri="{BB962C8B-B14F-4D97-AF65-F5344CB8AC3E}">
        <p14:creationId xmlns:p14="http://schemas.microsoft.com/office/powerpoint/2010/main" val="3296221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87CAA-FF4D-598D-94CE-17189916E6E4}"/>
              </a:ext>
            </a:extLst>
          </p:cNvPr>
          <p:cNvSpPr>
            <a:spLocks noGrp="1"/>
          </p:cNvSpPr>
          <p:nvPr>
            <p:ph type="title"/>
          </p:nvPr>
        </p:nvSpPr>
        <p:spPr/>
        <p:txBody>
          <a:bodyPr/>
          <a:lstStyle/>
          <a:p>
            <a:r>
              <a:rPr lang="nl-NL" dirty="0"/>
              <a:t>Aansprakelijkheid</a:t>
            </a:r>
          </a:p>
        </p:txBody>
      </p:sp>
      <p:sp>
        <p:nvSpPr>
          <p:cNvPr id="3" name="Tijdelijke aanduiding voor inhoud 2">
            <a:extLst>
              <a:ext uri="{FF2B5EF4-FFF2-40B4-BE49-F238E27FC236}">
                <a16:creationId xmlns:a16="http://schemas.microsoft.com/office/drawing/2014/main" id="{3413BB1D-99BF-A454-BFDE-1AD4FD83EA55}"/>
              </a:ext>
            </a:extLst>
          </p:cNvPr>
          <p:cNvSpPr>
            <a:spLocks noGrp="1"/>
          </p:cNvSpPr>
          <p:nvPr>
            <p:ph idx="1"/>
          </p:nvPr>
        </p:nvSpPr>
        <p:spPr>
          <a:xfrm>
            <a:off x="838200" y="1825626"/>
            <a:ext cx="10515600" cy="1356346"/>
          </a:xfrm>
        </p:spPr>
        <p:txBody>
          <a:bodyPr>
            <a:normAutofit fontScale="92500"/>
          </a:bodyPr>
          <a:lstStyle/>
          <a:p>
            <a:r>
              <a:rPr lang="nl-NL" dirty="0"/>
              <a:t>Drama tijdens teamuitje van de politie.</a:t>
            </a:r>
          </a:p>
          <a:p>
            <a:r>
              <a:rPr lang="nl-NL" dirty="0"/>
              <a:t>Monstertruck Haaksbergen: (aansprakelijkheid gemeente, aansprakelijkheid organisator, aansprakelijkheid toeleverancier).</a:t>
            </a:r>
          </a:p>
          <a:p>
            <a:endParaRPr lang="nl-NL" dirty="0"/>
          </a:p>
          <a:p>
            <a:endParaRPr lang="nl-NL" dirty="0"/>
          </a:p>
        </p:txBody>
      </p:sp>
      <p:pic>
        <p:nvPicPr>
          <p:cNvPr id="4" name="Afbeelding" descr="Afbeelding">
            <a:extLst>
              <a:ext uri="{FF2B5EF4-FFF2-40B4-BE49-F238E27FC236}">
                <a16:creationId xmlns:a16="http://schemas.microsoft.com/office/drawing/2014/main" id="{3B3923F6-B634-78D0-6BF0-0CD188E9ECB6}"/>
              </a:ext>
            </a:extLst>
          </p:cNvPr>
          <p:cNvPicPr>
            <a:picLocks noChangeAspect="1"/>
          </p:cNvPicPr>
          <p:nvPr/>
        </p:nvPicPr>
        <p:blipFill>
          <a:blip r:embed="rId2"/>
          <a:stretch>
            <a:fillRect/>
          </a:stretch>
        </p:blipFill>
        <p:spPr>
          <a:xfrm>
            <a:off x="1798901" y="3467385"/>
            <a:ext cx="4040324" cy="2816846"/>
          </a:xfrm>
          <a:prstGeom prst="rect">
            <a:avLst/>
          </a:prstGeom>
          <a:ln w="12700">
            <a:miter lim="400000"/>
          </a:ln>
        </p:spPr>
      </p:pic>
      <p:pic>
        <p:nvPicPr>
          <p:cNvPr id="5" name="Afbeelding" descr="Afbeelding">
            <a:extLst>
              <a:ext uri="{FF2B5EF4-FFF2-40B4-BE49-F238E27FC236}">
                <a16:creationId xmlns:a16="http://schemas.microsoft.com/office/drawing/2014/main" id="{C15E7771-6CD7-BED2-85B7-C5CD727AB41D}"/>
              </a:ext>
            </a:extLst>
          </p:cNvPr>
          <p:cNvPicPr>
            <a:picLocks noChangeAspect="1"/>
          </p:cNvPicPr>
          <p:nvPr/>
        </p:nvPicPr>
        <p:blipFill>
          <a:blip r:embed="rId3"/>
          <a:stretch>
            <a:fillRect/>
          </a:stretch>
        </p:blipFill>
        <p:spPr>
          <a:xfrm>
            <a:off x="6351395" y="3478960"/>
            <a:ext cx="4040325" cy="2816846"/>
          </a:xfrm>
          <a:prstGeom prst="rect">
            <a:avLst/>
          </a:prstGeom>
          <a:ln w="12700">
            <a:miter lim="400000"/>
          </a:ln>
        </p:spPr>
      </p:pic>
    </p:spTree>
    <p:extLst>
      <p:ext uri="{BB962C8B-B14F-4D97-AF65-F5344CB8AC3E}">
        <p14:creationId xmlns:p14="http://schemas.microsoft.com/office/powerpoint/2010/main" val="170181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FE53E-6B3B-995C-427E-4EFA93E21BAF}"/>
              </a:ext>
            </a:extLst>
          </p:cNvPr>
          <p:cNvSpPr>
            <a:spLocks noGrp="1"/>
          </p:cNvSpPr>
          <p:nvPr>
            <p:ph type="title"/>
          </p:nvPr>
        </p:nvSpPr>
        <p:spPr/>
        <p:txBody>
          <a:bodyPr/>
          <a:lstStyle/>
          <a:p>
            <a:r>
              <a:rPr lang="nl-NL" dirty="0"/>
              <a:t>Aansprakelijkheid</a:t>
            </a:r>
          </a:p>
        </p:txBody>
      </p:sp>
      <p:sp>
        <p:nvSpPr>
          <p:cNvPr id="3" name="Tijdelijke aanduiding voor inhoud 2">
            <a:extLst>
              <a:ext uri="{FF2B5EF4-FFF2-40B4-BE49-F238E27FC236}">
                <a16:creationId xmlns:a16="http://schemas.microsoft.com/office/drawing/2014/main" id="{221990F6-9034-3C0F-D04F-1FE63E4C8B3D}"/>
              </a:ext>
            </a:extLst>
          </p:cNvPr>
          <p:cNvSpPr>
            <a:spLocks noGrp="1"/>
          </p:cNvSpPr>
          <p:nvPr>
            <p:ph idx="1"/>
          </p:nvPr>
        </p:nvSpPr>
        <p:spPr>
          <a:xfrm>
            <a:off x="838200" y="1825625"/>
            <a:ext cx="10515600" cy="1901423"/>
          </a:xfrm>
        </p:spPr>
        <p:txBody>
          <a:bodyPr>
            <a:normAutofit/>
          </a:bodyPr>
          <a:lstStyle/>
          <a:p>
            <a:pPr>
              <a:spcAft>
                <a:spcPts val="1200"/>
              </a:spcAft>
            </a:pPr>
            <a:r>
              <a:rPr lang="nl-NL" dirty="0"/>
              <a:t>Rechtbank: </a:t>
            </a:r>
          </a:p>
          <a:p>
            <a:pPr lvl="1"/>
            <a:r>
              <a:rPr lang="nl-NL" dirty="0"/>
              <a:t>De bestuurder van de monstertruck in Haaksbergen heeft onvoldoende rekening gehouden met de risico’s waaraan hij publiek heeft blootgesteld en moet 15 maanden de gevangenis in.</a:t>
            </a:r>
          </a:p>
          <a:p>
            <a:endParaRPr lang="nl-NL" dirty="0"/>
          </a:p>
        </p:txBody>
      </p:sp>
      <p:pic>
        <p:nvPicPr>
          <p:cNvPr id="4" name="Afbeelding" descr="Afbeelding">
            <a:extLst>
              <a:ext uri="{FF2B5EF4-FFF2-40B4-BE49-F238E27FC236}">
                <a16:creationId xmlns:a16="http://schemas.microsoft.com/office/drawing/2014/main" id="{8EFA93E4-E21E-C60A-2DA6-29A8EF18B69D}"/>
              </a:ext>
            </a:extLst>
          </p:cNvPr>
          <p:cNvPicPr>
            <a:picLocks noChangeAspect="1"/>
          </p:cNvPicPr>
          <p:nvPr/>
        </p:nvPicPr>
        <p:blipFill>
          <a:blip r:embed="rId2"/>
          <a:stretch>
            <a:fillRect/>
          </a:stretch>
        </p:blipFill>
        <p:spPr>
          <a:xfrm>
            <a:off x="7731889" y="3727048"/>
            <a:ext cx="3667821" cy="2557143"/>
          </a:xfrm>
          <a:prstGeom prst="rect">
            <a:avLst/>
          </a:prstGeom>
          <a:ln w="12700">
            <a:miter lim="400000"/>
          </a:ln>
        </p:spPr>
      </p:pic>
      <p:sp>
        <p:nvSpPr>
          <p:cNvPr id="5" name="Tijdelijke aanduiding voor inhoud 2">
            <a:extLst>
              <a:ext uri="{FF2B5EF4-FFF2-40B4-BE49-F238E27FC236}">
                <a16:creationId xmlns:a16="http://schemas.microsoft.com/office/drawing/2014/main" id="{2F0F8FF9-ECD4-16CA-9C26-A61689A56764}"/>
              </a:ext>
            </a:extLst>
          </p:cNvPr>
          <p:cNvSpPr txBox="1">
            <a:spLocks/>
          </p:cNvSpPr>
          <p:nvPr/>
        </p:nvSpPr>
        <p:spPr>
          <a:xfrm>
            <a:off x="838200" y="3345298"/>
            <a:ext cx="6430701" cy="2557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AE976E"/>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B2F6C"/>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B2F6C"/>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B2F6C"/>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B2F6C"/>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nl-NL" dirty="0"/>
          </a:p>
          <a:p>
            <a:pPr lvl="1"/>
            <a:r>
              <a:rPr lang="nl-NL" dirty="0"/>
              <a:t>De organisator is ernstig tekort geschoten in het waarborgen van de veiligheid van het publiek. Zij krijgen daarom een voorwaardelijke boete van €25.000.</a:t>
            </a:r>
          </a:p>
          <a:p>
            <a:endParaRPr lang="nl-NL" dirty="0"/>
          </a:p>
          <a:p>
            <a:endParaRPr lang="nl-NL" dirty="0"/>
          </a:p>
        </p:txBody>
      </p:sp>
    </p:spTree>
    <p:extLst>
      <p:ext uri="{BB962C8B-B14F-4D97-AF65-F5344CB8AC3E}">
        <p14:creationId xmlns:p14="http://schemas.microsoft.com/office/powerpoint/2010/main" val="1126438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1E848-49F9-784A-4BB4-89DEBA5160E8}"/>
              </a:ext>
            </a:extLst>
          </p:cNvPr>
          <p:cNvSpPr>
            <a:spLocks noGrp="1"/>
          </p:cNvSpPr>
          <p:nvPr>
            <p:ph type="title"/>
          </p:nvPr>
        </p:nvSpPr>
        <p:spPr/>
        <p:txBody>
          <a:bodyPr/>
          <a:lstStyle/>
          <a:p>
            <a:r>
              <a:rPr lang="nl-NL" dirty="0"/>
              <a:t>Aansprakelijkheid</a:t>
            </a:r>
          </a:p>
        </p:txBody>
      </p:sp>
      <p:sp>
        <p:nvSpPr>
          <p:cNvPr id="3" name="Tijdelijke aanduiding voor inhoud 2">
            <a:extLst>
              <a:ext uri="{FF2B5EF4-FFF2-40B4-BE49-F238E27FC236}">
                <a16:creationId xmlns:a16="http://schemas.microsoft.com/office/drawing/2014/main" id="{919AA4E3-83D3-2BF1-5283-08DF06E3FAEA}"/>
              </a:ext>
            </a:extLst>
          </p:cNvPr>
          <p:cNvSpPr>
            <a:spLocks noGrp="1"/>
          </p:cNvSpPr>
          <p:nvPr>
            <p:ph idx="1"/>
          </p:nvPr>
        </p:nvSpPr>
        <p:spPr/>
        <p:txBody>
          <a:bodyPr>
            <a:normAutofit fontScale="85000" lnSpcReduction="20000"/>
          </a:bodyPr>
          <a:lstStyle/>
          <a:p>
            <a:r>
              <a:rPr lang="nl-NL" dirty="0"/>
              <a:t>De zorgvuldigheidsplicht is afhankelijk van*: </a:t>
            </a:r>
          </a:p>
          <a:p>
            <a:endParaRPr lang="nl-NL" dirty="0"/>
          </a:p>
          <a:p>
            <a:pPr lvl="1"/>
            <a:r>
              <a:rPr lang="nl-NL" dirty="0"/>
              <a:t>Is er sprake van (mogelijk) gevaar?</a:t>
            </a:r>
          </a:p>
          <a:p>
            <a:endParaRPr lang="nl-NL" dirty="0"/>
          </a:p>
          <a:p>
            <a:pPr lvl="1"/>
            <a:r>
              <a:rPr lang="nl-NL" dirty="0"/>
              <a:t>Hoe (on)voorzichtig zijn de potentiële slachtoffers?</a:t>
            </a:r>
          </a:p>
          <a:p>
            <a:endParaRPr lang="nl-NL" dirty="0"/>
          </a:p>
          <a:p>
            <a:pPr lvl="1"/>
            <a:r>
              <a:rPr lang="nl-NL" dirty="0"/>
              <a:t>Wat is de kans op ongeval/schade?</a:t>
            </a:r>
          </a:p>
          <a:p>
            <a:endParaRPr lang="nl-NL" dirty="0"/>
          </a:p>
          <a:p>
            <a:pPr lvl="1"/>
            <a:r>
              <a:rPr lang="nl-NL" dirty="0"/>
              <a:t>Wat zijn de mogelijke preventieve maatregelen? </a:t>
            </a:r>
          </a:p>
          <a:p>
            <a:endParaRPr lang="nl-NL" dirty="0"/>
          </a:p>
          <a:p>
            <a:pPr marL="0" indent="0">
              <a:buNone/>
            </a:pPr>
            <a:endParaRPr lang="nl-NL" dirty="0"/>
          </a:p>
          <a:p>
            <a:pPr marL="0" indent="0">
              <a:buNone/>
            </a:pPr>
            <a:r>
              <a:rPr lang="nl-NL" dirty="0"/>
              <a:t>* Kelderluikarrest – Hoge Raad: 5 november 1965</a:t>
            </a:r>
          </a:p>
        </p:txBody>
      </p:sp>
    </p:spTree>
    <p:extLst>
      <p:ext uri="{BB962C8B-B14F-4D97-AF65-F5344CB8AC3E}">
        <p14:creationId xmlns:p14="http://schemas.microsoft.com/office/powerpoint/2010/main" val="353551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E45CA-5A7D-B754-290E-A50B748134A3}"/>
              </a:ext>
            </a:extLst>
          </p:cNvPr>
          <p:cNvSpPr>
            <a:spLocks noGrp="1"/>
          </p:cNvSpPr>
          <p:nvPr>
            <p:ph type="title"/>
          </p:nvPr>
        </p:nvSpPr>
        <p:spPr/>
        <p:txBody>
          <a:bodyPr/>
          <a:lstStyle/>
          <a:p>
            <a:r>
              <a:rPr lang="nl-NL" dirty="0"/>
              <a:t>Aansprakelijkheid</a:t>
            </a:r>
          </a:p>
        </p:txBody>
      </p:sp>
      <p:sp>
        <p:nvSpPr>
          <p:cNvPr id="3" name="Tijdelijke aanduiding voor inhoud 2">
            <a:extLst>
              <a:ext uri="{FF2B5EF4-FFF2-40B4-BE49-F238E27FC236}">
                <a16:creationId xmlns:a16="http://schemas.microsoft.com/office/drawing/2014/main" id="{416954E8-77B7-1FB2-9D2F-305263DF2357}"/>
              </a:ext>
            </a:extLst>
          </p:cNvPr>
          <p:cNvSpPr>
            <a:spLocks noGrp="1"/>
          </p:cNvSpPr>
          <p:nvPr>
            <p:ph idx="1"/>
          </p:nvPr>
        </p:nvSpPr>
        <p:spPr/>
        <p:txBody>
          <a:bodyPr>
            <a:normAutofit fontScale="85000" lnSpcReduction="20000"/>
          </a:bodyPr>
          <a:lstStyle/>
          <a:p>
            <a:r>
              <a:rPr lang="nl-NL" dirty="0"/>
              <a:t>De zorgvuldigheidsplicht wordt groter naar gelang*:</a:t>
            </a:r>
          </a:p>
          <a:p>
            <a:endParaRPr lang="nl-NL" dirty="0"/>
          </a:p>
          <a:p>
            <a:pPr lvl="1"/>
            <a:r>
              <a:rPr lang="nl-NL" dirty="0"/>
              <a:t>Het evenement gevaarlijker is</a:t>
            </a:r>
          </a:p>
          <a:p>
            <a:endParaRPr lang="nl-NL" dirty="0"/>
          </a:p>
          <a:p>
            <a:pPr lvl="1"/>
            <a:r>
              <a:rPr lang="nl-NL" dirty="0"/>
              <a:t>De kans op onvoorzichtigheid deelnemers groter is </a:t>
            </a:r>
          </a:p>
          <a:p>
            <a:endParaRPr lang="nl-NL" dirty="0"/>
          </a:p>
          <a:p>
            <a:pPr lvl="1"/>
            <a:r>
              <a:rPr lang="nl-NL" dirty="0"/>
              <a:t>De kans op schade groter is</a:t>
            </a:r>
          </a:p>
          <a:p>
            <a:endParaRPr lang="nl-NL" dirty="0"/>
          </a:p>
          <a:p>
            <a:pPr lvl="1"/>
            <a:r>
              <a:rPr lang="nl-NL" dirty="0"/>
              <a:t>De preventieve maatregelen eenvoudiger zijn</a:t>
            </a:r>
          </a:p>
          <a:p>
            <a:endParaRPr lang="nl-NL" dirty="0"/>
          </a:p>
          <a:p>
            <a:pPr marL="0" indent="0">
              <a:buNone/>
            </a:pPr>
            <a:endParaRPr lang="nl-NL" dirty="0"/>
          </a:p>
          <a:p>
            <a:pPr marL="0" indent="0">
              <a:buNone/>
            </a:pPr>
            <a:r>
              <a:rPr lang="nl-NL" dirty="0"/>
              <a:t>* Kelderluikarrest – Hoge Raad: 5 november 1965</a:t>
            </a:r>
          </a:p>
          <a:p>
            <a:endParaRPr lang="nl-NL" dirty="0"/>
          </a:p>
          <a:p>
            <a:endParaRPr lang="nl-NL" dirty="0"/>
          </a:p>
        </p:txBody>
      </p:sp>
    </p:spTree>
    <p:extLst>
      <p:ext uri="{BB962C8B-B14F-4D97-AF65-F5344CB8AC3E}">
        <p14:creationId xmlns:p14="http://schemas.microsoft.com/office/powerpoint/2010/main" val="2685755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352D1-CE43-C128-6688-7C2E25516A2F}"/>
              </a:ext>
            </a:extLst>
          </p:cNvPr>
          <p:cNvSpPr>
            <a:spLocks noGrp="1"/>
          </p:cNvSpPr>
          <p:nvPr>
            <p:ph type="title"/>
          </p:nvPr>
        </p:nvSpPr>
        <p:spPr/>
        <p:txBody>
          <a:bodyPr/>
          <a:lstStyle/>
          <a:p>
            <a:r>
              <a:rPr lang="nl-NL" dirty="0"/>
              <a:t>Aansprakelijkheid</a:t>
            </a:r>
          </a:p>
        </p:txBody>
      </p:sp>
      <p:sp>
        <p:nvSpPr>
          <p:cNvPr id="3" name="Tijdelijke aanduiding voor inhoud 2">
            <a:extLst>
              <a:ext uri="{FF2B5EF4-FFF2-40B4-BE49-F238E27FC236}">
                <a16:creationId xmlns:a16="http://schemas.microsoft.com/office/drawing/2014/main" id="{AD3D3B0C-E9CA-973F-460B-08F6909304C5}"/>
              </a:ext>
            </a:extLst>
          </p:cNvPr>
          <p:cNvSpPr>
            <a:spLocks noGrp="1"/>
          </p:cNvSpPr>
          <p:nvPr>
            <p:ph idx="1"/>
          </p:nvPr>
        </p:nvSpPr>
        <p:spPr/>
        <p:txBody>
          <a:bodyPr>
            <a:normAutofit/>
          </a:bodyPr>
          <a:lstStyle/>
          <a:p>
            <a:r>
              <a:rPr lang="nl-NL" dirty="0"/>
              <a:t>Dus zorg goed voor:</a:t>
            </a:r>
          </a:p>
          <a:p>
            <a:endParaRPr lang="nl-NL" dirty="0"/>
          </a:p>
          <a:p>
            <a:pPr lvl="1"/>
            <a:r>
              <a:rPr lang="nl-NL" dirty="0"/>
              <a:t>Een gedegen voorbereiding</a:t>
            </a:r>
          </a:p>
          <a:p>
            <a:endParaRPr lang="nl-NL" dirty="0"/>
          </a:p>
          <a:p>
            <a:pPr lvl="1"/>
            <a:r>
              <a:rPr lang="nl-NL" dirty="0"/>
              <a:t>Een professionele uitvoering (professionele partijen)</a:t>
            </a:r>
          </a:p>
          <a:p>
            <a:endParaRPr lang="nl-NL" dirty="0"/>
          </a:p>
          <a:p>
            <a:pPr lvl="1"/>
            <a:r>
              <a:rPr lang="nl-NL" dirty="0"/>
              <a:t>Een goed calamiteitenplan</a:t>
            </a:r>
          </a:p>
          <a:p>
            <a:endParaRPr lang="nl-NL" dirty="0"/>
          </a:p>
          <a:p>
            <a:pPr lvl="1"/>
            <a:r>
              <a:rPr lang="nl-NL" dirty="0"/>
              <a:t>Verbeteringen daar waar nodig</a:t>
            </a:r>
          </a:p>
        </p:txBody>
      </p:sp>
    </p:spTree>
    <p:extLst>
      <p:ext uri="{BB962C8B-B14F-4D97-AF65-F5344CB8AC3E}">
        <p14:creationId xmlns:p14="http://schemas.microsoft.com/office/powerpoint/2010/main" val="3969463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FD8E9-D73D-E1FF-5E38-CF16A5824D58}"/>
              </a:ext>
            </a:extLst>
          </p:cNvPr>
          <p:cNvSpPr>
            <a:spLocks noGrp="1"/>
          </p:cNvSpPr>
          <p:nvPr>
            <p:ph type="title"/>
          </p:nvPr>
        </p:nvSpPr>
        <p:spPr/>
        <p:txBody>
          <a:bodyPr/>
          <a:lstStyle/>
          <a:p>
            <a:r>
              <a:rPr lang="nl-NL" dirty="0"/>
              <a:t>Aansprakelijkheid</a:t>
            </a:r>
          </a:p>
        </p:txBody>
      </p:sp>
      <p:grpSp>
        <p:nvGrpSpPr>
          <p:cNvPr id="4" name="Groepeer">
            <a:extLst>
              <a:ext uri="{FF2B5EF4-FFF2-40B4-BE49-F238E27FC236}">
                <a16:creationId xmlns:a16="http://schemas.microsoft.com/office/drawing/2014/main" id="{BD072497-9A9B-BF3F-D71B-BC07165FA79D}"/>
              </a:ext>
            </a:extLst>
          </p:cNvPr>
          <p:cNvGrpSpPr/>
          <p:nvPr/>
        </p:nvGrpSpPr>
        <p:grpSpPr>
          <a:xfrm>
            <a:off x="908540" y="1532534"/>
            <a:ext cx="4543987" cy="4237904"/>
            <a:chOff x="0" y="0"/>
            <a:chExt cx="10489978" cy="9783374"/>
          </a:xfrm>
        </p:grpSpPr>
        <p:pic>
          <p:nvPicPr>
            <p:cNvPr id="5" name="Afbeelding" descr="Afbeelding">
              <a:extLst>
                <a:ext uri="{FF2B5EF4-FFF2-40B4-BE49-F238E27FC236}">
                  <a16:creationId xmlns:a16="http://schemas.microsoft.com/office/drawing/2014/main" id="{E620B0F6-F007-C12B-E44B-1FA771C9074B}"/>
                </a:ext>
              </a:extLst>
            </p:cNvPr>
            <p:cNvPicPr>
              <a:picLocks noChangeAspect="1"/>
            </p:cNvPicPr>
            <p:nvPr/>
          </p:nvPicPr>
          <p:blipFill>
            <a:blip r:embed="rId2"/>
            <a:stretch>
              <a:fillRect/>
            </a:stretch>
          </p:blipFill>
          <p:spPr>
            <a:xfrm>
              <a:off x="89117" y="0"/>
              <a:ext cx="10311832" cy="1794092"/>
            </a:xfrm>
            <a:prstGeom prst="rect">
              <a:avLst/>
            </a:prstGeom>
            <a:ln w="12700" cap="flat">
              <a:noFill/>
              <a:miter lim="400000"/>
            </a:ln>
            <a:effectLst/>
          </p:spPr>
        </p:pic>
        <p:pic>
          <p:nvPicPr>
            <p:cNvPr id="6" name="Afbeelding" descr="Afbeelding">
              <a:extLst>
                <a:ext uri="{FF2B5EF4-FFF2-40B4-BE49-F238E27FC236}">
                  <a16:creationId xmlns:a16="http://schemas.microsoft.com/office/drawing/2014/main" id="{8585E2EE-6259-2E23-97BF-A3CFF0F80F97}"/>
                </a:ext>
              </a:extLst>
            </p:cNvPr>
            <p:cNvPicPr>
              <a:picLocks noChangeAspect="1"/>
            </p:cNvPicPr>
            <p:nvPr/>
          </p:nvPicPr>
          <p:blipFill>
            <a:blip r:embed="rId3"/>
            <a:srcRect t="11348"/>
            <a:stretch>
              <a:fillRect/>
            </a:stretch>
          </p:blipFill>
          <p:spPr>
            <a:xfrm>
              <a:off x="0" y="1910922"/>
              <a:ext cx="10489979" cy="7872453"/>
            </a:xfrm>
            <a:prstGeom prst="rect">
              <a:avLst/>
            </a:prstGeom>
            <a:ln w="12700" cap="flat">
              <a:noFill/>
              <a:miter lim="400000"/>
            </a:ln>
            <a:effectLst/>
          </p:spPr>
        </p:pic>
      </p:grpSp>
      <p:sp>
        <p:nvSpPr>
          <p:cNvPr id="7" name="Tekstvak 6">
            <a:extLst>
              <a:ext uri="{FF2B5EF4-FFF2-40B4-BE49-F238E27FC236}">
                <a16:creationId xmlns:a16="http://schemas.microsoft.com/office/drawing/2014/main" id="{6D691BC9-AC0F-2CED-502E-141506869016}"/>
              </a:ext>
            </a:extLst>
          </p:cNvPr>
          <p:cNvSpPr txBox="1"/>
          <p:nvPr/>
        </p:nvSpPr>
        <p:spPr>
          <a:xfrm>
            <a:off x="6096000" y="1551779"/>
            <a:ext cx="6105832" cy="3693319"/>
          </a:xfrm>
          <a:prstGeom prst="rect">
            <a:avLst/>
          </a:prstGeom>
          <a:noFill/>
        </p:spPr>
        <p:txBody>
          <a:bodyPr wrap="square">
            <a:spAutoFit/>
          </a:bodyPr>
          <a:lstStyle/>
          <a:p>
            <a:r>
              <a:rPr lang="nl-NL" altLang="nl-NL" dirty="0"/>
              <a:t>Tijdens de festivals Dance Valley en Dutch Valley in recreatiegebied Spaarnwoude zijn meerdere festivalgangers gewond geraakt doordat ze in een greppel vielen. </a:t>
            </a:r>
          </a:p>
          <a:p>
            <a:endParaRPr lang="nl-NL" dirty="0"/>
          </a:p>
          <a:p>
            <a:r>
              <a:rPr lang="nl-NL" dirty="0"/>
              <a:t>De greppel lag op het terrein, en ondanks maatregelen         vielen mensen erin – wat impliceert dat bijvoorbeeld    </a:t>
            </a:r>
          </a:p>
          <a:p>
            <a:r>
              <a:rPr lang="nl-NL" dirty="0"/>
              <a:t>markering, verlichting of fysieke afzetting mogelijk</a:t>
            </a:r>
          </a:p>
          <a:p>
            <a:r>
              <a:rPr lang="nl-NL" dirty="0"/>
              <a:t>onvoldoende waren.</a:t>
            </a:r>
          </a:p>
          <a:p>
            <a:endParaRPr lang="nl-NL" altLang="nl-NL" dirty="0"/>
          </a:p>
          <a:p>
            <a:r>
              <a:rPr lang="nl-NL" altLang="nl-NL" dirty="0"/>
              <a:t>De verwondingen waren soms ernstig: botbreuken werden gemeld</a:t>
            </a:r>
          </a:p>
          <a:p>
            <a:endParaRPr lang="nl-NL" dirty="0"/>
          </a:p>
          <a:p>
            <a:endParaRPr lang="nl-NL" dirty="0"/>
          </a:p>
        </p:txBody>
      </p:sp>
    </p:spTree>
    <p:extLst>
      <p:ext uri="{BB962C8B-B14F-4D97-AF65-F5344CB8AC3E}">
        <p14:creationId xmlns:p14="http://schemas.microsoft.com/office/powerpoint/2010/main" val="4133174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5530F-150A-5549-0F5E-C42DE0347349}"/>
              </a:ext>
            </a:extLst>
          </p:cNvPr>
          <p:cNvSpPr>
            <a:spLocks noGrp="1"/>
          </p:cNvSpPr>
          <p:nvPr>
            <p:ph type="title"/>
          </p:nvPr>
        </p:nvSpPr>
        <p:spPr/>
        <p:txBody>
          <a:bodyPr/>
          <a:lstStyle/>
          <a:p>
            <a:r>
              <a:rPr lang="nl-NL" dirty="0"/>
              <a:t>Materiaal</a:t>
            </a:r>
          </a:p>
        </p:txBody>
      </p:sp>
      <p:sp>
        <p:nvSpPr>
          <p:cNvPr id="3" name="Tijdelijke aanduiding voor inhoud 2">
            <a:extLst>
              <a:ext uri="{FF2B5EF4-FFF2-40B4-BE49-F238E27FC236}">
                <a16:creationId xmlns:a16="http://schemas.microsoft.com/office/drawing/2014/main" id="{1B1F8B70-0CCE-C83B-F9B0-1716CBAC098A}"/>
              </a:ext>
            </a:extLst>
          </p:cNvPr>
          <p:cNvSpPr>
            <a:spLocks noGrp="1"/>
          </p:cNvSpPr>
          <p:nvPr>
            <p:ph idx="1"/>
          </p:nvPr>
        </p:nvSpPr>
        <p:spPr/>
        <p:txBody>
          <a:bodyPr>
            <a:normAutofit fontScale="77500" lnSpcReduction="20000"/>
          </a:bodyPr>
          <a:lstStyle/>
          <a:p>
            <a:r>
              <a:rPr lang="nl-NL" dirty="0"/>
              <a:t>Stem tussen opdrachtgever/organisator, bureau en toeleverancier af wie zorgdraagt voor verzekering van het materiaal.</a:t>
            </a:r>
          </a:p>
          <a:p>
            <a:endParaRPr lang="nl-NL" dirty="0"/>
          </a:p>
          <a:p>
            <a:r>
              <a:rPr lang="nl-NL" dirty="0"/>
              <a:t>Belangrijk waarbij online/hybride evenementen worden georganiseerd waar veel AV wordt gehuurd.</a:t>
            </a:r>
          </a:p>
          <a:p>
            <a:endParaRPr lang="nl-NL" dirty="0"/>
          </a:p>
          <a:p>
            <a:r>
              <a:rPr lang="nl-NL" dirty="0"/>
              <a:t>De dekking is van kracht tijdens transport, verblijf en gebruik.</a:t>
            </a:r>
          </a:p>
          <a:p>
            <a:endParaRPr lang="nl-NL" dirty="0"/>
          </a:p>
          <a:p>
            <a:r>
              <a:rPr lang="nl-NL" dirty="0"/>
              <a:t>Van belang is dat de vervangingswaarde veel hoger is dan de huurwaarde.</a:t>
            </a:r>
          </a:p>
          <a:p>
            <a:endParaRPr lang="nl-NL" dirty="0"/>
          </a:p>
          <a:p>
            <a:r>
              <a:rPr lang="nl-NL" dirty="0"/>
              <a:t>In de voorwaarden van de verhuurder staat in de regel dat de huurder de verzekering moet regelen.</a:t>
            </a:r>
          </a:p>
          <a:p>
            <a:endParaRPr lang="nl-NL" dirty="0"/>
          </a:p>
        </p:txBody>
      </p:sp>
    </p:spTree>
    <p:extLst>
      <p:ext uri="{BB962C8B-B14F-4D97-AF65-F5344CB8AC3E}">
        <p14:creationId xmlns:p14="http://schemas.microsoft.com/office/powerpoint/2010/main" val="35746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F997B-C029-0C6B-4862-B5B8C0A581C9}"/>
              </a:ext>
            </a:extLst>
          </p:cNvPr>
          <p:cNvSpPr>
            <a:spLocks noGrp="1"/>
          </p:cNvSpPr>
          <p:nvPr>
            <p:ph type="title"/>
          </p:nvPr>
        </p:nvSpPr>
        <p:spPr/>
        <p:txBody>
          <a:bodyPr/>
          <a:lstStyle/>
          <a:p>
            <a:r>
              <a:rPr lang="nl-NL" dirty="0"/>
              <a:t>Ongevallen</a:t>
            </a:r>
          </a:p>
        </p:txBody>
      </p:sp>
      <p:sp>
        <p:nvSpPr>
          <p:cNvPr id="3" name="Tijdelijke aanduiding voor inhoud 2">
            <a:extLst>
              <a:ext uri="{FF2B5EF4-FFF2-40B4-BE49-F238E27FC236}">
                <a16:creationId xmlns:a16="http://schemas.microsoft.com/office/drawing/2014/main" id="{779AC8E0-FBB9-EE75-94AD-CE251668346E}"/>
              </a:ext>
            </a:extLst>
          </p:cNvPr>
          <p:cNvSpPr>
            <a:spLocks noGrp="1"/>
          </p:cNvSpPr>
          <p:nvPr>
            <p:ph idx="1"/>
          </p:nvPr>
        </p:nvSpPr>
        <p:spPr/>
        <p:txBody>
          <a:bodyPr/>
          <a:lstStyle/>
          <a:p>
            <a:r>
              <a:rPr lang="nl-NL" dirty="0"/>
              <a:t>Tijdens de op- en afbouw, maar ook gedurende het evenement kan één van de vrijwilligers, bezoekers of medewerkers altijd iets overkomen.</a:t>
            </a:r>
          </a:p>
          <a:p>
            <a:endParaRPr lang="nl-NL" dirty="0"/>
          </a:p>
        </p:txBody>
      </p:sp>
      <p:pic>
        <p:nvPicPr>
          <p:cNvPr id="4" name="Afbeelding" descr="Afbeelding">
            <a:extLst>
              <a:ext uri="{FF2B5EF4-FFF2-40B4-BE49-F238E27FC236}">
                <a16:creationId xmlns:a16="http://schemas.microsoft.com/office/drawing/2014/main" id="{973EFCBC-36D3-C1F3-017A-065735C27D24}"/>
              </a:ext>
            </a:extLst>
          </p:cNvPr>
          <p:cNvPicPr>
            <a:picLocks noChangeAspect="1"/>
          </p:cNvPicPr>
          <p:nvPr/>
        </p:nvPicPr>
        <p:blipFill>
          <a:blip r:embed="rId2"/>
          <a:stretch>
            <a:fillRect/>
          </a:stretch>
        </p:blipFill>
        <p:spPr>
          <a:xfrm>
            <a:off x="1052442" y="3188554"/>
            <a:ext cx="4932188" cy="2882899"/>
          </a:xfrm>
          <a:prstGeom prst="rect">
            <a:avLst/>
          </a:prstGeom>
          <a:ln w="12700">
            <a:miter lim="400000"/>
          </a:ln>
        </p:spPr>
      </p:pic>
    </p:spTree>
    <p:extLst>
      <p:ext uri="{BB962C8B-B14F-4D97-AF65-F5344CB8AC3E}">
        <p14:creationId xmlns:p14="http://schemas.microsoft.com/office/powerpoint/2010/main" val="2204785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F7C47-A063-BA4A-F2F5-9B0F43D8DFF1}"/>
              </a:ext>
            </a:extLst>
          </p:cNvPr>
          <p:cNvSpPr>
            <a:spLocks noGrp="1"/>
          </p:cNvSpPr>
          <p:nvPr>
            <p:ph type="title"/>
          </p:nvPr>
        </p:nvSpPr>
        <p:spPr/>
        <p:txBody>
          <a:bodyPr/>
          <a:lstStyle/>
          <a:p>
            <a:r>
              <a:rPr lang="nl-NL" dirty="0"/>
              <a:t>Ongeluk met luchtballon</a:t>
            </a:r>
          </a:p>
        </p:txBody>
      </p:sp>
      <p:pic>
        <p:nvPicPr>
          <p:cNvPr id="3" name="Afbeelding" descr="Afbeelding">
            <a:extLst>
              <a:ext uri="{FF2B5EF4-FFF2-40B4-BE49-F238E27FC236}">
                <a16:creationId xmlns:a16="http://schemas.microsoft.com/office/drawing/2014/main" id="{D284F9A1-7BB2-9CFF-450E-35ABC9E6534F}"/>
              </a:ext>
            </a:extLst>
          </p:cNvPr>
          <p:cNvPicPr>
            <a:picLocks noChangeAspect="1"/>
          </p:cNvPicPr>
          <p:nvPr/>
        </p:nvPicPr>
        <p:blipFill>
          <a:blip r:embed="rId2"/>
          <a:stretch>
            <a:fillRect/>
          </a:stretch>
        </p:blipFill>
        <p:spPr>
          <a:xfrm>
            <a:off x="1004400" y="1690688"/>
            <a:ext cx="5974080" cy="4319098"/>
          </a:xfrm>
          <a:prstGeom prst="rect">
            <a:avLst/>
          </a:prstGeom>
          <a:ln w="12700">
            <a:miter lim="400000"/>
          </a:ln>
        </p:spPr>
      </p:pic>
    </p:spTree>
    <p:extLst>
      <p:ext uri="{BB962C8B-B14F-4D97-AF65-F5344CB8AC3E}">
        <p14:creationId xmlns:p14="http://schemas.microsoft.com/office/powerpoint/2010/main" val="66145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D5C07-938B-9F1F-1D1A-D194EDA49EE3}"/>
              </a:ext>
            </a:extLst>
          </p:cNvPr>
          <p:cNvSpPr>
            <a:spLocks noGrp="1"/>
          </p:cNvSpPr>
          <p:nvPr>
            <p:ph type="title"/>
          </p:nvPr>
        </p:nvSpPr>
        <p:spPr/>
        <p:txBody>
          <a:bodyPr/>
          <a:lstStyle/>
          <a:p>
            <a:r>
              <a:rPr lang="nl-NL" dirty="0"/>
              <a:t>Over No Risk</a:t>
            </a:r>
          </a:p>
        </p:txBody>
      </p:sp>
      <p:sp>
        <p:nvSpPr>
          <p:cNvPr id="3" name="Tijdelijke aanduiding voor inhoud 2">
            <a:extLst>
              <a:ext uri="{FF2B5EF4-FFF2-40B4-BE49-F238E27FC236}">
                <a16:creationId xmlns:a16="http://schemas.microsoft.com/office/drawing/2014/main" id="{C2922D0F-6BB9-CE2F-0EE0-B0F1017607D1}"/>
              </a:ext>
            </a:extLst>
          </p:cNvPr>
          <p:cNvSpPr>
            <a:spLocks noGrp="1"/>
          </p:cNvSpPr>
          <p:nvPr>
            <p:ph idx="1"/>
          </p:nvPr>
        </p:nvSpPr>
        <p:spPr/>
        <p:txBody>
          <a:bodyPr>
            <a:normAutofit/>
          </a:bodyPr>
          <a:lstStyle/>
          <a:p>
            <a:pPr>
              <a:spcAft>
                <a:spcPts val="600"/>
              </a:spcAft>
            </a:pPr>
            <a:r>
              <a:rPr lang="nl-NL" dirty="0"/>
              <a:t>No Risk is de verzekeringsspecialist voor de evenementen- entertainment- en filmbranche.​​</a:t>
            </a:r>
          </a:p>
          <a:p>
            <a:pPr>
              <a:spcAft>
                <a:spcPts val="600"/>
              </a:spcAft>
            </a:pPr>
            <a:r>
              <a:rPr lang="nl-NL" dirty="0"/>
              <a:t>We verzekeren o.a. evenementen, muziektours, filmproducties, bruiloften, incentivereizen, artiesten, en freelancers en toeleveranciers.​</a:t>
            </a:r>
          </a:p>
          <a:p>
            <a:pPr>
              <a:spcAft>
                <a:spcPts val="600"/>
              </a:spcAft>
            </a:pPr>
            <a:r>
              <a:rPr lang="nl-NL" dirty="0"/>
              <a:t>Jaarlijks duizenden evenementen over de hele wereld.​​​</a:t>
            </a:r>
          </a:p>
          <a:p>
            <a:pPr>
              <a:spcAft>
                <a:spcPts val="600"/>
              </a:spcAft>
            </a:pPr>
            <a:r>
              <a:rPr lang="nl-NL" dirty="0"/>
              <a:t>Lid VNPF, lid </a:t>
            </a:r>
            <a:r>
              <a:rPr lang="nl-NL" dirty="0" err="1"/>
              <a:t>VvEM</a:t>
            </a:r>
            <a:r>
              <a:rPr lang="nl-NL" dirty="0"/>
              <a:t>, </a:t>
            </a:r>
            <a:r>
              <a:rPr lang="nl-NL" dirty="0" err="1"/>
              <a:t>Preferred</a:t>
            </a:r>
            <a:r>
              <a:rPr lang="nl-NL" dirty="0"/>
              <a:t> Partner IDEA</a:t>
            </a:r>
          </a:p>
          <a:p>
            <a:endParaRPr lang="nl-NL" dirty="0"/>
          </a:p>
        </p:txBody>
      </p:sp>
    </p:spTree>
    <p:extLst>
      <p:ext uri="{BB962C8B-B14F-4D97-AF65-F5344CB8AC3E}">
        <p14:creationId xmlns:p14="http://schemas.microsoft.com/office/powerpoint/2010/main" val="1019514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B94C6-FE61-E5A1-0281-4DE9204D67A4}"/>
              </a:ext>
            </a:extLst>
          </p:cNvPr>
          <p:cNvSpPr>
            <a:spLocks noGrp="1"/>
          </p:cNvSpPr>
          <p:nvPr>
            <p:ph type="title"/>
          </p:nvPr>
        </p:nvSpPr>
        <p:spPr/>
        <p:txBody>
          <a:bodyPr/>
          <a:lstStyle/>
          <a:p>
            <a:r>
              <a:rPr lang="nl-NL" dirty="0"/>
              <a:t>Luchtballon raakt publiek</a:t>
            </a:r>
          </a:p>
        </p:txBody>
      </p:sp>
      <p:pic>
        <p:nvPicPr>
          <p:cNvPr id="4" name="Onlinemedia 3" descr="Luchtballon Ballonfiësta raakt publiek">
            <a:hlinkClick r:id="" action="ppaction://media"/>
            <a:extLst>
              <a:ext uri="{FF2B5EF4-FFF2-40B4-BE49-F238E27FC236}">
                <a16:creationId xmlns:a16="http://schemas.microsoft.com/office/drawing/2014/main" id="{06F6EBEB-FEBD-77EF-AD4B-FC85E560F8DC}"/>
              </a:ext>
            </a:extLst>
          </p:cNvPr>
          <p:cNvPicPr>
            <a:picLocks noRot="1" noChangeAspect="1"/>
          </p:cNvPicPr>
          <p:nvPr>
            <a:videoFile r:link="rId1"/>
          </p:nvPr>
        </p:nvPicPr>
        <p:blipFill>
          <a:blip r:embed="rId3"/>
          <a:stretch>
            <a:fillRect/>
          </a:stretch>
        </p:blipFill>
        <p:spPr>
          <a:xfrm>
            <a:off x="1016000" y="1690370"/>
            <a:ext cx="7533640" cy="4256507"/>
          </a:xfrm>
          <a:prstGeom prst="rect">
            <a:avLst/>
          </a:prstGeom>
        </p:spPr>
      </p:pic>
    </p:spTree>
    <p:extLst>
      <p:ext uri="{BB962C8B-B14F-4D97-AF65-F5344CB8AC3E}">
        <p14:creationId xmlns:p14="http://schemas.microsoft.com/office/powerpoint/2010/main" val="299271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EF098-F232-B7D4-0A2E-C25A63080BDB}"/>
              </a:ext>
            </a:extLst>
          </p:cNvPr>
          <p:cNvSpPr>
            <a:spLocks noGrp="1"/>
          </p:cNvSpPr>
          <p:nvPr>
            <p:ph type="title"/>
          </p:nvPr>
        </p:nvSpPr>
        <p:spPr>
          <a:xfrm>
            <a:off x="838200" y="365125"/>
            <a:ext cx="10515600" cy="1325563"/>
          </a:xfrm>
        </p:spPr>
        <p:txBody>
          <a:bodyPr anchor="ctr">
            <a:normAutofit/>
          </a:bodyPr>
          <a:lstStyle/>
          <a:p>
            <a:r>
              <a:rPr lang="nl-NL" dirty="0"/>
              <a:t>Online verzekeringen afsluiten</a:t>
            </a:r>
          </a:p>
        </p:txBody>
      </p:sp>
      <p:pic>
        <p:nvPicPr>
          <p:cNvPr id="4" name="Tijdelijke aanduiding voor inhoud 3">
            <a:extLst>
              <a:ext uri="{FF2B5EF4-FFF2-40B4-BE49-F238E27FC236}">
                <a16:creationId xmlns:a16="http://schemas.microsoft.com/office/drawing/2014/main" id="{22E63071-2FA3-B541-E15B-E46A3FF882CD}"/>
              </a:ext>
            </a:extLst>
          </p:cNvPr>
          <p:cNvPicPr>
            <a:picLocks noGrp="1" noChangeAspect="1"/>
          </p:cNvPicPr>
          <p:nvPr>
            <p:ph idx="1"/>
          </p:nvPr>
        </p:nvPicPr>
        <p:blipFill>
          <a:blip r:embed="rId2"/>
          <a:stretch>
            <a:fillRect/>
          </a:stretch>
        </p:blipFill>
        <p:spPr>
          <a:xfrm>
            <a:off x="2872788" y="1825625"/>
            <a:ext cx="6446424" cy="4351338"/>
          </a:xfrm>
          <a:prstGeom prst="rect">
            <a:avLst/>
          </a:prstGeom>
          <a:noFill/>
        </p:spPr>
      </p:pic>
    </p:spTree>
    <p:extLst>
      <p:ext uri="{BB962C8B-B14F-4D97-AF65-F5344CB8AC3E}">
        <p14:creationId xmlns:p14="http://schemas.microsoft.com/office/powerpoint/2010/main" val="2983917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D6DFB-666B-D774-BC61-343C65937D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F994A6-2A7C-971A-4776-2F770E1822C8}"/>
              </a:ext>
            </a:extLst>
          </p:cNvPr>
          <p:cNvSpPr>
            <a:spLocks noGrp="1"/>
          </p:cNvSpPr>
          <p:nvPr>
            <p:ph type="title"/>
          </p:nvPr>
        </p:nvSpPr>
        <p:spPr/>
        <p:txBody>
          <a:bodyPr/>
          <a:lstStyle/>
          <a:p>
            <a:r>
              <a:rPr lang="nl-NL" dirty="0"/>
              <a:t>Contact</a:t>
            </a:r>
          </a:p>
        </p:txBody>
      </p:sp>
      <p:sp>
        <p:nvSpPr>
          <p:cNvPr id="3" name="Tijdelijke aanduiding voor inhoud 2">
            <a:extLst>
              <a:ext uri="{FF2B5EF4-FFF2-40B4-BE49-F238E27FC236}">
                <a16:creationId xmlns:a16="http://schemas.microsoft.com/office/drawing/2014/main" id="{10E4C64A-2CC1-A783-FDD6-65AAE0584E89}"/>
              </a:ext>
            </a:extLst>
          </p:cNvPr>
          <p:cNvSpPr>
            <a:spLocks noGrp="1"/>
          </p:cNvSpPr>
          <p:nvPr>
            <p:ph idx="1"/>
          </p:nvPr>
        </p:nvSpPr>
        <p:spPr/>
        <p:txBody>
          <a:bodyPr>
            <a:normAutofit lnSpcReduction="10000"/>
          </a:bodyPr>
          <a:lstStyle/>
          <a:p>
            <a:r>
              <a:rPr lang="nl-NL" dirty="0">
                <a:solidFill>
                  <a:srgbClr val="4B2F6C"/>
                </a:solidFill>
              </a:rPr>
              <a:t>No Risk</a:t>
            </a:r>
          </a:p>
          <a:p>
            <a:pPr marL="230400" indent="0">
              <a:buNone/>
            </a:pPr>
            <a:r>
              <a:rPr lang="nl-NL" dirty="0" err="1"/>
              <a:t>events@norisk.eu</a:t>
            </a:r>
            <a:endParaRPr lang="nl-NL" dirty="0"/>
          </a:p>
          <a:p>
            <a:pPr marL="230400" indent="0">
              <a:buNone/>
            </a:pPr>
            <a:r>
              <a:rPr lang="nl-NL" dirty="0"/>
              <a:t>+31 (0) 20 2250069</a:t>
            </a:r>
            <a:br>
              <a:rPr lang="nl-NL" dirty="0"/>
            </a:br>
            <a:br>
              <a:rPr lang="nl-NL" dirty="0"/>
            </a:br>
            <a:r>
              <a:rPr lang="nl-NL" dirty="0"/>
              <a:t>Haarlemmerweg 317K</a:t>
            </a:r>
          </a:p>
          <a:p>
            <a:pPr marL="230400" indent="0">
              <a:buNone/>
            </a:pPr>
            <a:r>
              <a:rPr lang="nl-NL" dirty="0"/>
              <a:t>1051 LG Amsterdam</a:t>
            </a:r>
          </a:p>
          <a:p>
            <a:pPr marL="230400" indent="0">
              <a:buNone/>
            </a:pPr>
            <a:endParaRPr lang="nl-NL" sz="2600" b="1" dirty="0"/>
          </a:p>
          <a:p>
            <a:pPr marL="2059200" lvl="4" indent="0">
              <a:spcAft>
                <a:spcPts val="1200"/>
              </a:spcAft>
              <a:buNone/>
            </a:pPr>
            <a:r>
              <a:rPr lang="nl-NL" sz="4000" b="1" dirty="0">
                <a:solidFill>
                  <a:srgbClr val="4B2F6C"/>
                </a:solidFill>
              </a:rPr>
              <a:t>www.norisk.eu</a:t>
            </a:r>
          </a:p>
          <a:p>
            <a:pPr marL="1828800" lvl="4" indent="0">
              <a:spcBef>
                <a:spcPts val="0"/>
              </a:spcBef>
              <a:buNone/>
            </a:pPr>
            <a:r>
              <a:rPr lang="nl-NL" sz="2600" dirty="0">
                <a:solidFill>
                  <a:srgbClr val="AE976E"/>
                </a:solidFill>
              </a:rPr>
              <a:t>  Online premies berekenen / offerte/polis aanvragen</a:t>
            </a:r>
          </a:p>
        </p:txBody>
      </p:sp>
      <p:sp>
        <p:nvSpPr>
          <p:cNvPr id="6" name="Tijdelijke aanduiding voor inhoud 2">
            <a:extLst>
              <a:ext uri="{FF2B5EF4-FFF2-40B4-BE49-F238E27FC236}">
                <a16:creationId xmlns:a16="http://schemas.microsoft.com/office/drawing/2014/main" id="{30BB05A6-E04E-14B9-3DE0-8A81DAA709EA}"/>
              </a:ext>
            </a:extLst>
          </p:cNvPr>
          <p:cNvSpPr txBox="1">
            <a:spLocks/>
          </p:cNvSpPr>
          <p:nvPr/>
        </p:nvSpPr>
        <p:spPr>
          <a:xfrm>
            <a:off x="5974080" y="1825625"/>
            <a:ext cx="4876800" cy="14814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AE976E"/>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B2F6C"/>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B2F6C"/>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B2F6C"/>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B2F6C"/>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4B2F6C"/>
                </a:solidFill>
              </a:rPr>
              <a:t>Brent Zaal</a:t>
            </a:r>
          </a:p>
          <a:p>
            <a:pPr marL="230400" indent="0">
              <a:buNone/>
            </a:pPr>
            <a:r>
              <a:rPr lang="nl-NL" dirty="0" err="1"/>
              <a:t>brent@norisk.eu</a:t>
            </a:r>
            <a:endParaRPr lang="nl-NL" dirty="0"/>
          </a:p>
          <a:p>
            <a:pPr marL="230400" indent="0">
              <a:buNone/>
            </a:pPr>
            <a:r>
              <a:rPr lang="nl-NL" dirty="0"/>
              <a:t>+31 (0) 6 46 20 88 66</a:t>
            </a:r>
          </a:p>
        </p:txBody>
      </p:sp>
      <p:sp>
        <p:nvSpPr>
          <p:cNvPr id="4" name="Tekstvak 3">
            <a:extLst>
              <a:ext uri="{FF2B5EF4-FFF2-40B4-BE49-F238E27FC236}">
                <a16:creationId xmlns:a16="http://schemas.microsoft.com/office/drawing/2014/main" id="{5DB61DA6-85F4-8C38-3AD6-334B25CC1E2D}"/>
              </a:ext>
            </a:extLst>
          </p:cNvPr>
          <p:cNvSpPr txBox="1"/>
          <p:nvPr/>
        </p:nvSpPr>
        <p:spPr>
          <a:xfrm>
            <a:off x="2064589" y="4638211"/>
            <a:ext cx="710695" cy="784830"/>
          </a:xfrm>
          <a:prstGeom prst="rect">
            <a:avLst/>
          </a:prstGeom>
          <a:noFill/>
        </p:spPr>
        <p:txBody>
          <a:bodyPr wrap="square">
            <a:spAutoFit/>
          </a:bodyPr>
          <a:lstStyle/>
          <a:p>
            <a:r>
              <a:rPr lang="nl-NL" sz="4500" b="1" i="0" dirty="0">
                <a:solidFill>
                  <a:srgbClr val="4B2F6C"/>
                </a:solidFill>
                <a:effectLst/>
                <a:latin typeface="Google Sans"/>
              </a:rPr>
              <a:t>→</a:t>
            </a:r>
            <a:endParaRPr lang="nl-NL" sz="4500" b="1" dirty="0">
              <a:solidFill>
                <a:srgbClr val="4B2F6C"/>
              </a:solidFill>
            </a:endParaRPr>
          </a:p>
        </p:txBody>
      </p:sp>
    </p:spTree>
    <p:extLst>
      <p:ext uri="{BB962C8B-B14F-4D97-AF65-F5344CB8AC3E}">
        <p14:creationId xmlns:p14="http://schemas.microsoft.com/office/powerpoint/2010/main" val="246453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AC474-0458-13FA-87C8-B4D46D5D8483}"/>
              </a:ext>
            </a:extLst>
          </p:cNvPr>
          <p:cNvSpPr>
            <a:spLocks noGrp="1"/>
          </p:cNvSpPr>
          <p:nvPr>
            <p:ph type="title"/>
          </p:nvPr>
        </p:nvSpPr>
        <p:spPr/>
        <p:txBody>
          <a:bodyPr/>
          <a:lstStyle/>
          <a:p>
            <a:r>
              <a:rPr lang="nl-NL" dirty="0"/>
              <a:t>Een greep uit onze klanten</a:t>
            </a:r>
          </a:p>
        </p:txBody>
      </p:sp>
      <p:pic>
        <p:nvPicPr>
          <p:cNvPr id="1056" name="Picture 32" descr="Afbeelding met Graphics, Lettertype, grafische vormgeving, rood&#10;&#10;Automatisch gegenereerde beschrijving">
            <a:extLst>
              <a:ext uri="{FF2B5EF4-FFF2-40B4-BE49-F238E27FC236}">
                <a16:creationId xmlns:a16="http://schemas.microsoft.com/office/drawing/2014/main" id="{CB7E9F7A-56DD-A66C-B17F-F312A52E6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7" y="1467329"/>
            <a:ext cx="1748718" cy="116527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fbeelding met Graphics, Lettertype, symbool, grafische vormgeving&#10;&#10;Automatisch gegenereerde beschrijving">
            <a:extLst>
              <a:ext uri="{FF2B5EF4-FFF2-40B4-BE49-F238E27FC236}">
                <a16:creationId xmlns:a16="http://schemas.microsoft.com/office/drawing/2014/main" id="{0ED8FAB1-F132-6ED8-0F7D-193A5D7B9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563" y="1433819"/>
            <a:ext cx="1428668" cy="142866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6">
            <a:extLst>
              <a:ext uri="{FF2B5EF4-FFF2-40B4-BE49-F238E27FC236}">
                <a16:creationId xmlns:a16="http://schemas.microsoft.com/office/drawing/2014/main" id="{DCEE932D-3A0B-3E37-7711-90CAC26389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8" name="AutoShape 38">
            <a:extLst>
              <a:ext uri="{FF2B5EF4-FFF2-40B4-BE49-F238E27FC236}">
                <a16:creationId xmlns:a16="http://schemas.microsoft.com/office/drawing/2014/main" id="{634C2B6B-6545-7028-6638-337E91DC5F77}"/>
              </a:ext>
            </a:extLst>
          </p:cNvPr>
          <p:cNvSpPr>
            <a:spLocks noChangeAspect="1" noChangeArrowheads="1"/>
          </p:cNvSpPr>
          <p:nvPr/>
        </p:nvSpPr>
        <p:spPr bwMode="auto">
          <a:xfrm>
            <a:off x="4380089" y="1713089"/>
            <a:ext cx="2020711" cy="2020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11" name="Graphic 10">
            <a:extLst>
              <a:ext uri="{FF2B5EF4-FFF2-40B4-BE49-F238E27FC236}">
                <a16:creationId xmlns:a16="http://schemas.microsoft.com/office/drawing/2014/main" id="{3B6D6AF0-098C-F0C3-0B3F-4208A9F592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5334" y="1673218"/>
            <a:ext cx="2649319" cy="1025816"/>
          </a:xfrm>
          <a:prstGeom prst="rect">
            <a:avLst/>
          </a:prstGeom>
        </p:spPr>
      </p:pic>
      <p:pic>
        <p:nvPicPr>
          <p:cNvPr id="1068" name="Picture 44" descr="Afbeelding met handschrift, kalligrafie&#10;&#10;Automatisch gegenereerde beschrijving">
            <a:extLst>
              <a:ext uri="{FF2B5EF4-FFF2-40B4-BE49-F238E27FC236}">
                <a16:creationId xmlns:a16="http://schemas.microsoft.com/office/drawing/2014/main" id="{F2A04F8E-6921-1CC9-6AC1-204EB6192A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6303" y="4744193"/>
            <a:ext cx="2855697" cy="1903799"/>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Afbeelding met Graphics, Lettertype, symbool, logo&#10;&#10;Automatisch gegenereerde beschrijving">
            <a:extLst>
              <a:ext uri="{FF2B5EF4-FFF2-40B4-BE49-F238E27FC236}">
                <a16:creationId xmlns:a16="http://schemas.microsoft.com/office/drawing/2014/main" id="{B66C5244-81CE-E047-C85E-7E0121EE076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069" t="14791" r="15047" b="13471"/>
          <a:stretch/>
        </p:blipFill>
        <p:spPr bwMode="auto">
          <a:xfrm>
            <a:off x="10474706" y="1867823"/>
            <a:ext cx="1467774" cy="140003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Afbeelding met Lettertype, logo, Graphics, tekst&#10;&#10;Automatisch gegenereerde beschrijving">
            <a:extLst>
              <a:ext uri="{FF2B5EF4-FFF2-40B4-BE49-F238E27FC236}">
                <a16:creationId xmlns:a16="http://schemas.microsoft.com/office/drawing/2014/main" id="{92C2FE7D-D42E-FB3B-5942-F83E9EF591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0267" y="2579437"/>
            <a:ext cx="2269042" cy="669368"/>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Afbeelding met schermopname, zwart&#10;&#10;Automatisch gegenereerde beschrijving">
            <a:extLst>
              <a:ext uri="{FF2B5EF4-FFF2-40B4-BE49-F238E27FC236}">
                <a16:creationId xmlns:a16="http://schemas.microsoft.com/office/drawing/2014/main" id="{2C1B9C35-00E1-0C00-C5C1-60CF769DF7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0231" y="4823791"/>
            <a:ext cx="2540000" cy="159004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Afbeelding met tekst, Lettertype, Graphics, ontwerp&#10;&#10;Automatisch gegenereerde beschrijving">
            <a:extLst>
              <a:ext uri="{FF2B5EF4-FFF2-40B4-BE49-F238E27FC236}">
                <a16:creationId xmlns:a16="http://schemas.microsoft.com/office/drawing/2014/main" id="{94CC7D0A-E342-168D-D7DF-60D723E1F0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9894" y="2862487"/>
            <a:ext cx="2703486" cy="1019348"/>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Afbeelding met cirkel, Graphics, logo, Lettertype&#10;&#10;Automatisch gegenereerde beschrijving">
            <a:extLst>
              <a:ext uri="{FF2B5EF4-FFF2-40B4-BE49-F238E27FC236}">
                <a16:creationId xmlns:a16="http://schemas.microsoft.com/office/drawing/2014/main" id="{F8CB9BE1-9ADA-6BB4-3125-9800D01087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098" y="3885940"/>
            <a:ext cx="1362413" cy="1362413"/>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Afbeelding met Graphics, Kleurrijkheid, schermopname, grafische vormgeving&#10;&#10;Automatisch gegenereerde beschrijving">
            <a:extLst>
              <a:ext uri="{FF2B5EF4-FFF2-40B4-BE49-F238E27FC236}">
                <a16:creationId xmlns:a16="http://schemas.microsoft.com/office/drawing/2014/main" id="{F8E3C73D-ACA4-51C2-611B-495CF4D80D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19" y="4145606"/>
            <a:ext cx="1825027" cy="1825027"/>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Lettertype, Graphics, grafische vormgeving, typografie&#10;&#10;Automatisch gegenereerde beschrijving">
            <a:extLst>
              <a:ext uri="{FF2B5EF4-FFF2-40B4-BE49-F238E27FC236}">
                <a16:creationId xmlns:a16="http://schemas.microsoft.com/office/drawing/2014/main" id="{47627F88-77A6-06E5-96F3-71B1C4307BAB}"/>
              </a:ext>
            </a:extLst>
          </p:cNvPr>
          <p:cNvPicPr>
            <a:picLocks noChangeAspect="1"/>
          </p:cNvPicPr>
          <p:nvPr/>
        </p:nvPicPr>
        <p:blipFill>
          <a:blip r:embed="rId13"/>
          <a:stretch>
            <a:fillRect/>
          </a:stretch>
        </p:blipFill>
        <p:spPr>
          <a:xfrm>
            <a:off x="2092888" y="4458604"/>
            <a:ext cx="3116702" cy="1073392"/>
          </a:xfrm>
          <a:prstGeom prst="rect">
            <a:avLst/>
          </a:prstGeom>
        </p:spPr>
      </p:pic>
      <p:pic>
        <p:nvPicPr>
          <p:cNvPr id="15" name="Afbeelding 14" descr="Afbeelding met Graphics, grafische vormgeving, poster, Lettertype&#10;&#10;Automatisch gegenereerde beschrijving">
            <a:extLst>
              <a:ext uri="{FF2B5EF4-FFF2-40B4-BE49-F238E27FC236}">
                <a16:creationId xmlns:a16="http://schemas.microsoft.com/office/drawing/2014/main" id="{D1EE5678-285D-EE79-0EC3-E40B9B57CD50}"/>
              </a:ext>
            </a:extLst>
          </p:cNvPr>
          <p:cNvPicPr>
            <a:picLocks noChangeAspect="1"/>
          </p:cNvPicPr>
          <p:nvPr/>
        </p:nvPicPr>
        <p:blipFill>
          <a:blip r:embed="rId14"/>
          <a:stretch>
            <a:fillRect/>
          </a:stretch>
        </p:blipFill>
        <p:spPr>
          <a:xfrm>
            <a:off x="6479994" y="1531785"/>
            <a:ext cx="2212493" cy="977484"/>
          </a:xfrm>
          <a:prstGeom prst="rect">
            <a:avLst/>
          </a:prstGeom>
        </p:spPr>
      </p:pic>
      <p:pic>
        <p:nvPicPr>
          <p:cNvPr id="17" name="Afbeelding 16" descr="Afbeelding met Lettertype, Graphics, logo, grafische vormgeving&#10;&#10;Automatisch gegenereerde beschrijving">
            <a:extLst>
              <a:ext uri="{FF2B5EF4-FFF2-40B4-BE49-F238E27FC236}">
                <a16:creationId xmlns:a16="http://schemas.microsoft.com/office/drawing/2014/main" id="{4BCEF4CE-2E5D-2B55-4B5A-BCC0994D9899}"/>
              </a:ext>
            </a:extLst>
          </p:cNvPr>
          <p:cNvPicPr>
            <a:picLocks noChangeAspect="1"/>
          </p:cNvPicPr>
          <p:nvPr/>
        </p:nvPicPr>
        <p:blipFill>
          <a:blip r:embed="rId15"/>
          <a:stretch>
            <a:fillRect/>
          </a:stretch>
        </p:blipFill>
        <p:spPr>
          <a:xfrm>
            <a:off x="600169" y="5455488"/>
            <a:ext cx="2540000" cy="596900"/>
          </a:xfrm>
          <a:prstGeom prst="rect">
            <a:avLst/>
          </a:prstGeom>
        </p:spPr>
      </p:pic>
      <p:pic>
        <p:nvPicPr>
          <p:cNvPr id="21" name="Afbeelding 20" descr="Afbeelding met tekst, Lettertype, typografie, Graphics&#10;&#10;Automatisch gegenereerde beschrijving">
            <a:extLst>
              <a:ext uri="{FF2B5EF4-FFF2-40B4-BE49-F238E27FC236}">
                <a16:creationId xmlns:a16="http://schemas.microsoft.com/office/drawing/2014/main" id="{FC1FBD13-BE2A-5F03-828C-9DAEB3F8FDED}"/>
              </a:ext>
            </a:extLst>
          </p:cNvPr>
          <p:cNvPicPr>
            <a:picLocks noChangeAspect="1"/>
          </p:cNvPicPr>
          <p:nvPr/>
        </p:nvPicPr>
        <p:blipFill>
          <a:blip r:embed="rId16"/>
          <a:stretch>
            <a:fillRect/>
          </a:stretch>
        </p:blipFill>
        <p:spPr>
          <a:xfrm>
            <a:off x="2731689" y="3065472"/>
            <a:ext cx="1393132" cy="1393132"/>
          </a:xfrm>
          <a:prstGeom prst="rect">
            <a:avLst/>
          </a:prstGeom>
        </p:spPr>
      </p:pic>
      <p:pic>
        <p:nvPicPr>
          <p:cNvPr id="23" name="Afbeelding 22" descr="Afbeelding met tekst, Lettertype, Graphics, grafische vormgeving&#10;&#10;Automatisch gegenereerde beschrijving">
            <a:extLst>
              <a:ext uri="{FF2B5EF4-FFF2-40B4-BE49-F238E27FC236}">
                <a16:creationId xmlns:a16="http://schemas.microsoft.com/office/drawing/2014/main" id="{4D5721F3-11E2-7A45-844D-08999FD20D21}"/>
              </a:ext>
            </a:extLst>
          </p:cNvPr>
          <p:cNvPicPr>
            <a:picLocks noChangeAspect="1"/>
          </p:cNvPicPr>
          <p:nvPr/>
        </p:nvPicPr>
        <p:blipFill>
          <a:blip r:embed="rId17"/>
          <a:stretch>
            <a:fillRect/>
          </a:stretch>
        </p:blipFill>
        <p:spPr>
          <a:xfrm>
            <a:off x="8830340" y="775086"/>
            <a:ext cx="1492220" cy="1549429"/>
          </a:xfrm>
          <a:prstGeom prst="rect">
            <a:avLst/>
          </a:prstGeom>
        </p:spPr>
      </p:pic>
      <p:pic>
        <p:nvPicPr>
          <p:cNvPr id="25" name="Afbeelding 24" descr="Afbeelding met Magenta, Kleurrijkheid, roze, Graphics&#10;&#10;Automatisch gegenereerde beschrijving">
            <a:extLst>
              <a:ext uri="{FF2B5EF4-FFF2-40B4-BE49-F238E27FC236}">
                <a16:creationId xmlns:a16="http://schemas.microsoft.com/office/drawing/2014/main" id="{83CDDF9D-69E3-9024-B699-DE4D16C5C06A}"/>
              </a:ext>
            </a:extLst>
          </p:cNvPr>
          <p:cNvPicPr>
            <a:picLocks noChangeAspect="1"/>
          </p:cNvPicPr>
          <p:nvPr/>
        </p:nvPicPr>
        <p:blipFill>
          <a:blip r:embed="rId18"/>
          <a:stretch>
            <a:fillRect/>
          </a:stretch>
        </p:blipFill>
        <p:spPr>
          <a:xfrm>
            <a:off x="7460988" y="3483450"/>
            <a:ext cx="1685758" cy="1409481"/>
          </a:xfrm>
          <a:prstGeom prst="rect">
            <a:avLst/>
          </a:prstGeom>
        </p:spPr>
      </p:pic>
      <p:pic>
        <p:nvPicPr>
          <p:cNvPr id="29" name="Afbeelding 28" descr="Afbeelding met tekst, Lettertype, Graphics, logo&#10;&#10;Automatisch gegenereerde beschrijving">
            <a:extLst>
              <a:ext uri="{FF2B5EF4-FFF2-40B4-BE49-F238E27FC236}">
                <a16:creationId xmlns:a16="http://schemas.microsoft.com/office/drawing/2014/main" id="{5348CDFB-6C6E-A3C4-5F6B-E5169E8C3538}"/>
              </a:ext>
            </a:extLst>
          </p:cNvPr>
          <p:cNvPicPr>
            <a:picLocks noChangeAspect="1"/>
          </p:cNvPicPr>
          <p:nvPr/>
        </p:nvPicPr>
        <p:blipFill>
          <a:blip r:embed="rId19"/>
          <a:srcRect l="3210" t="18884" r="3073" b="17817"/>
          <a:stretch/>
        </p:blipFill>
        <p:spPr>
          <a:xfrm>
            <a:off x="262249" y="3055095"/>
            <a:ext cx="2099945" cy="741338"/>
          </a:xfrm>
          <a:prstGeom prst="rect">
            <a:avLst/>
          </a:prstGeom>
        </p:spPr>
      </p:pic>
      <p:sp>
        <p:nvSpPr>
          <p:cNvPr id="3" name="AutoShape 2" descr="Defqon.1 - Wikipedia">
            <a:extLst>
              <a:ext uri="{FF2B5EF4-FFF2-40B4-BE49-F238E27FC236}">
                <a16:creationId xmlns:a16="http://schemas.microsoft.com/office/drawing/2014/main" id="{836B3BA2-37ED-A9CE-5D87-4FE7A757F12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2B88BA87-AA01-C67B-6D1C-C3571DCCF536}"/>
              </a:ext>
            </a:extLst>
          </p:cNvPr>
          <p:cNvPicPr>
            <a:picLocks noChangeAspect="1"/>
          </p:cNvPicPr>
          <p:nvPr/>
        </p:nvPicPr>
        <p:blipFill>
          <a:blip r:embed="rId20"/>
          <a:stretch>
            <a:fillRect/>
          </a:stretch>
        </p:blipFill>
        <p:spPr>
          <a:xfrm>
            <a:off x="2688116" y="3030985"/>
            <a:ext cx="1462107" cy="1462107"/>
          </a:xfrm>
          <a:prstGeom prst="rect">
            <a:avLst/>
          </a:prstGeom>
        </p:spPr>
      </p:pic>
      <p:pic>
        <p:nvPicPr>
          <p:cNvPr id="14" name="Afbeelding 13">
            <a:extLst>
              <a:ext uri="{FF2B5EF4-FFF2-40B4-BE49-F238E27FC236}">
                <a16:creationId xmlns:a16="http://schemas.microsoft.com/office/drawing/2014/main" id="{1E59C78A-BD99-FE3E-A8F3-461D3B48597A}"/>
              </a:ext>
            </a:extLst>
          </p:cNvPr>
          <p:cNvPicPr>
            <a:picLocks noChangeAspect="1"/>
          </p:cNvPicPr>
          <p:nvPr/>
        </p:nvPicPr>
        <p:blipFill>
          <a:blip r:embed="rId21"/>
          <a:stretch>
            <a:fillRect/>
          </a:stretch>
        </p:blipFill>
        <p:spPr>
          <a:xfrm>
            <a:off x="9184830" y="3623346"/>
            <a:ext cx="2878911" cy="1015691"/>
          </a:xfrm>
          <a:prstGeom prst="rect">
            <a:avLst/>
          </a:prstGeom>
        </p:spPr>
      </p:pic>
    </p:spTree>
    <p:extLst>
      <p:ext uri="{BB962C8B-B14F-4D97-AF65-F5344CB8AC3E}">
        <p14:creationId xmlns:p14="http://schemas.microsoft.com/office/powerpoint/2010/main" val="344372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EEB91-38FF-D797-2074-F729FC123CD6}"/>
              </a:ext>
            </a:extLst>
          </p:cNvPr>
          <p:cNvSpPr>
            <a:spLocks noGrp="1"/>
          </p:cNvSpPr>
          <p:nvPr>
            <p:ph type="title"/>
          </p:nvPr>
        </p:nvSpPr>
        <p:spPr/>
        <p:txBody>
          <a:bodyPr/>
          <a:lstStyle/>
          <a:p>
            <a:r>
              <a:rPr lang="nl-NL" dirty="0"/>
              <a:t>Het speelveld</a:t>
            </a:r>
          </a:p>
        </p:txBody>
      </p:sp>
      <p:sp>
        <p:nvSpPr>
          <p:cNvPr id="3" name="Tijdelijke aanduiding voor inhoud 2">
            <a:extLst>
              <a:ext uri="{FF2B5EF4-FFF2-40B4-BE49-F238E27FC236}">
                <a16:creationId xmlns:a16="http://schemas.microsoft.com/office/drawing/2014/main" id="{AAB7E919-8772-05EA-B8D0-A426B9B42AAD}"/>
              </a:ext>
            </a:extLst>
          </p:cNvPr>
          <p:cNvSpPr>
            <a:spLocks noGrp="1"/>
          </p:cNvSpPr>
          <p:nvPr>
            <p:ph idx="1"/>
          </p:nvPr>
        </p:nvSpPr>
        <p:spPr>
          <a:xfrm>
            <a:off x="838200" y="1825625"/>
            <a:ext cx="10634472" cy="4351338"/>
          </a:xfrm>
        </p:spPr>
        <p:txBody>
          <a:bodyPr>
            <a:normAutofit fontScale="92500"/>
          </a:bodyPr>
          <a:lstStyle/>
          <a:p>
            <a:pPr marL="0" indent="0">
              <a:spcAft>
                <a:spcPts val="1200"/>
              </a:spcAft>
              <a:buNone/>
            </a:pPr>
            <a:r>
              <a:rPr lang="nl-NL" dirty="0"/>
              <a:t>Welke partijen zijn betrokken bij het organiseren van een evenement?: </a:t>
            </a:r>
          </a:p>
          <a:p>
            <a:pPr>
              <a:spcAft>
                <a:spcPts val="300"/>
              </a:spcAft>
            </a:pPr>
            <a:r>
              <a:rPr lang="nl-NL" dirty="0">
                <a:solidFill>
                  <a:srgbClr val="4B2F6C"/>
                </a:solidFill>
              </a:rPr>
              <a:t>Opdrachtgever</a:t>
            </a:r>
            <a:r>
              <a:rPr lang="nl-NL" dirty="0"/>
              <a:t> 				</a:t>
            </a:r>
          </a:p>
          <a:p>
            <a:pPr>
              <a:spcAft>
                <a:spcPts val="300"/>
              </a:spcAft>
            </a:pPr>
            <a:r>
              <a:rPr lang="nl-NL" dirty="0">
                <a:solidFill>
                  <a:srgbClr val="4B2F6C"/>
                </a:solidFill>
              </a:rPr>
              <a:t>Organisator</a:t>
            </a:r>
            <a:r>
              <a:rPr lang="nl-NL" dirty="0"/>
              <a:t>				</a:t>
            </a:r>
          </a:p>
          <a:p>
            <a:pPr>
              <a:spcAft>
                <a:spcPts val="300"/>
              </a:spcAft>
              <a:tabLst>
                <a:tab pos="4038600" algn="l"/>
              </a:tabLst>
            </a:pPr>
            <a:r>
              <a:rPr lang="nl-NL" dirty="0">
                <a:solidFill>
                  <a:srgbClr val="4B2F6C"/>
                </a:solidFill>
              </a:rPr>
              <a:t>Overheid	</a:t>
            </a:r>
            <a:r>
              <a:rPr lang="nl-NL" sz="2100" dirty="0"/>
              <a:t>(Vergunningverlening / handhaving openbare orde)</a:t>
            </a:r>
          </a:p>
          <a:p>
            <a:pPr>
              <a:spcAft>
                <a:spcPts val="300"/>
              </a:spcAft>
              <a:tabLst>
                <a:tab pos="4038600" algn="l"/>
              </a:tabLst>
            </a:pPr>
            <a:r>
              <a:rPr lang="nl-NL" dirty="0">
                <a:solidFill>
                  <a:srgbClr val="4B2F6C"/>
                </a:solidFill>
              </a:rPr>
              <a:t>Toeleveranciers	</a:t>
            </a:r>
            <a:r>
              <a:rPr lang="nl-NL" sz="2100" dirty="0"/>
              <a:t>(Contractuele afspraken / materiaal / aansprakelijkheid)</a:t>
            </a:r>
          </a:p>
          <a:p>
            <a:pPr>
              <a:spcAft>
                <a:spcPts val="300"/>
              </a:spcAft>
              <a:tabLst>
                <a:tab pos="4038600" algn="l"/>
              </a:tabLst>
            </a:pPr>
            <a:r>
              <a:rPr lang="nl-NL" dirty="0">
                <a:solidFill>
                  <a:srgbClr val="4B2F6C"/>
                </a:solidFill>
              </a:rPr>
              <a:t>Sponsors</a:t>
            </a:r>
            <a:r>
              <a:rPr lang="nl-NL" dirty="0"/>
              <a:t>	</a:t>
            </a:r>
            <a:r>
              <a:rPr lang="nl-NL" sz="2100" dirty="0"/>
              <a:t>(Wanprestatie / sponsorbedrag / contractuele afspraken)​</a:t>
            </a:r>
          </a:p>
          <a:p>
            <a:pPr>
              <a:spcAft>
                <a:spcPts val="300"/>
              </a:spcAft>
              <a:tabLst>
                <a:tab pos="4038600" algn="l"/>
              </a:tabLst>
            </a:pPr>
            <a:r>
              <a:rPr lang="nl-NL" dirty="0">
                <a:solidFill>
                  <a:srgbClr val="4B2F6C"/>
                </a:solidFill>
              </a:rPr>
              <a:t>Deelnemers/bezoekers</a:t>
            </a:r>
            <a:r>
              <a:rPr lang="nl-NL" dirty="0"/>
              <a:t>	</a:t>
            </a:r>
            <a:r>
              <a:rPr lang="nl-NL" sz="2100" dirty="0"/>
              <a:t>(Annulering / aansprakelijkheid)</a:t>
            </a:r>
          </a:p>
          <a:p>
            <a:pPr>
              <a:tabLst>
                <a:tab pos="4038600" algn="l"/>
              </a:tabLst>
            </a:pPr>
            <a:r>
              <a:rPr lang="nl-NL" dirty="0">
                <a:solidFill>
                  <a:srgbClr val="4B2F6C"/>
                </a:solidFill>
              </a:rPr>
              <a:t>Derden</a:t>
            </a:r>
            <a:r>
              <a:rPr lang="nl-NL" dirty="0"/>
              <a:t>	</a:t>
            </a:r>
            <a:r>
              <a:rPr lang="nl-NL" sz="2100" dirty="0"/>
              <a:t>(Aansprakelijkheid)</a:t>
            </a:r>
          </a:p>
          <a:p>
            <a:endParaRPr lang="nl-NL" dirty="0"/>
          </a:p>
          <a:p>
            <a:endParaRPr lang="nl-NL" dirty="0"/>
          </a:p>
        </p:txBody>
      </p:sp>
    </p:spTree>
    <p:extLst>
      <p:ext uri="{BB962C8B-B14F-4D97-AF65-F5344CB8AC3E}">
        <p14:creationId xmlns:p14="http://schemas.microsoft.com/office/powerpoint/2010/main" val="145996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02268-441D-CCC2-4F4D-18770C7DC97C}"/>
              </a:ext>
            </a:extLst>
          </p:cNvPr>
          <p:cNvSpPr>
            <a:spLocks noGrp="1"/>
          </p:cNvSpPr>
          <p:nvPr>
            <p:ph type="title"/>
          </p:nvPr>
        </p:nvSpPr>
        <p:spPr/>
        <p:txBody>
          <a:bodyPr/>
          <a:lstStyle/>
          <a:p>
            <a:r>
              <a:rPr lang="nl-NL" dirty="0"/>
              <a:t>Zorgplicht</a:t>
            </a:r>
          </a:p>
        </p:txBody>
      </p:sp>
      <p:sp>
        <p:nvSpPr>
          <p:cNvPr id="3" name="Tijdelijke aanduiding voor inhoud 2">
            <a:extLst>
              <a:ext uri="{FF2B5EF4-FFF2-40B4-BE49-F238E27FC236}">
                <a16:creationId xmlns:a16="http://schemas.microsoft.com/office/drawing/2014/main" id="{9EE84B87-7AA4-9BBC-9AB8-5964BCE2E60F}"/>
              </a:ext>
            </a:extLst>
          </p:cNvPr>
          <p:cNvSpPr>
            <a:spLocks noGrp="1"/>
          </p:cNvSpPr>
          <p:nvPr>
            <p:ph idx="1"/>
          </p:nvPr>
        </p:nvSpPr>
        <p:spPr/>
        <p:txBody>
          <a:bodyPr>
            <a:normAutofit fontScale="62500" lnSpcReduction="20000"/>
          </a:bodyPr>
          <a:lstStyle/>
          <a:p>
            <a:pPr marL="0" indent="0">
              <a:spcAft>
                <a:spcPts val="1800"/>
              </a:spcAft>
              <a:buNone/>
            </a:pPr>
            <a:r>
              <a:rPr lang="nl-NL" sz="2600" dirty="0">
                <a:solidFill>
                  <a:srgbClr val="001D35"/>
                </a:solidFill>
                <a:latin typeface="Google Sans"/>
              </a:rPr>
              <a:t>Een wettelijke verplichting die aan een organisatie wordt opgelegd en die vereist dat zij zich houdt aan een norm van redelijke zorgvuldigheid en handelingen voorkomt die anderen naar verwachting schade zouden kunnen berokkenen.</a:t>
            </a:r>
          </a:p>
          <a:p>
            <a:pPr marL="0" indent="0">
              <a:spcAft>
                <a:spcPts val="1800"/>
              </a:spcAft>
              <a:buNone/>
            </a:pPr>
            <a:r>
              <a:rPr lang="nl-NL" dirty="0"/>
              <a:t>Casus Kelderluikarrest</a:t>
            </a:r>
          </a:p>
          <a:p>
            <a:pPr>
              <a:spcAft>
                <a:spcPts val="1800"/>
              </a:spcAft>
            </a:pPr>
            <a:r>
              <a:rPr lang="nl-NL" altLang="nl-NL" sz="2200" dirty="0">
                <a:solidFill>
                  <a:srgbClr val="001D35"/>
                </a:solidFill>
                <a:latin typeface="Google Sans"/>
              </a:rPr>
              <a:t>Een medewerker van Coca-Cola liet een kelderluik openstaan om flessen in de kelder te zetten in een café.</a:t>
            </a:r>
          </a:p>
          <a:p>
            <a:pPr>
              <a:spcAft>
                <a:spcPts val="1800"/>
              </a:spcAft>
            </a:pPr>
            <a:r>
              <a:rPr lang="nl-NL" altLang="nl-NL" sz="2200" dirty="0">
                <a:solidFill>
                  <a:srgbClr val="001D35"/>
                </a:solidFill>
                <a:latin typeface="Google Sans"/>
              </a:rPr>
              <a:t>Een cafébezoeker viel in het openstaande luik en liep hierbij ernstig letsel op.</a:t>
            </a:r>
          </a:p>
          <a:p>
            <a:pPr>
              <a:spcAft>
                <a:spcPts val="1800"/>
              </a:spcAft>
            </a:pPr>
            <a:r>
              <a:rPr lang="nl-NL" altLang="nl-NL" sz="2200" dirty="0">
                <a:solidFill>
                  <a:srgbClr val="001D35"/>
                </a:solidFill>
                <a:latin typeface="Google Sans"/>
              </a:rPr>
              <a:t>De gast klaagde de werkgever aan wegens het veroorzaken van letsel. </a:t>
            </a:r>
          </a:p>
          <a:p>
            <a:pPr marL="0" indent="0">
              <a:spcAft>
                <a:spcPts val="1800"/>
              </a:spcAft>
              <a:buNone/>
            </a:pPr>
            <a:r>
              <a:rPr lang="nl-NL" dirty="0"/>
              <a:t>Criteria:</a:t>
            </a:r>
          </a:p>
          <a:p>
            <a:pPr lvl="1"/>
            <a:r>
              <a:rPr lang="nl-NL" sz="2100" dirty="0">
                <a:solidFill>
                  <a:srgbClr val="001D35"/>
                </a:solidFill>
                <a:latin typeface="Google Sans"/>
              </a:rPr>
              <a:t>Hoe groot is de kans dat iemand niet oplet of onvoorzichtig is?​</a:t>
            </a:r>
          </a:p>
          <a:p>
            <a:pPr lvl="1"/>
            <a:r>
              <a:rPr lang="nl-NL" sz="2100" dirty="0">
                <a:solidFill>
                  <a:srgbClr val="001D35"/>
                </a:solidFill>
                <a:latin typeface="Google Sans"/>
              </a:rPr>
              <a:t>Hoe groot is de kans dat hierdoor ongelukken ontstaan?​</a:t>
            </a:r>
          </a:p>
          <a:p>
            <a:pPr lvl="1"/>
            <a:r>
              <a:rPr lang="nl-NL" sz="2100" dirty="0">
                <a:solidFill>
                  <a:srgbClr val="001D35"/>
                </a:solidFill>
                <a:latin typeface="Google Sans"/>
              </a:rPr>
              <a:t>Hoe ernstig kunnen de gevolgen zijn?​</a:t>
            </a:r>
          </a:p>
          <a:p>
            <a:pPr lvl="1"/>
            <a:r>
              <a:rPr lang="nl-NL" sz="2100" dirty="0">
                <a:solidFill>
                  <a:srgbClr val="001D35"/>
                </a:solidFill>
                <a:latin typeface="Google Sans"/>
              </a:rPr>
              <a:t>Was het mogelijk om veiligheidsmaatregelen/ voorzorgsmaatregelen te nemen?</a:t>
            </a:r>
          </a:p>
        </p:txBody>
      </p:sp>
    </p:spTree>
    <p:extLst>
      <p:ext uri="{BB962C8B-B14F-4D97-AF65-F5344CB8AC3E}">
        <p14:creationId xmlns:p14="http://schemas.microsoft.com/office/powerpoint/2010/main" val="2253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D557C-EEB0-B256-913F-4A211AA8B82F}"/>
              </a:ext>
            </a:extLst>
          </p:cNvPr>
          <p:cNvSpPr>
            <a:spLocks noGrp="1"/>
          </p:cNvSpPr>
          <p:nvPr>
            <p:ph type="title"/>
          </p:nvPr>
        </p:nvSpPr>
        <p:spPr/>
        <p:txBody>
          <a:bodyPr/>
          <a:lstStyle/>
          <a:p>
            <a:r>
              <a:rPr lang="nl-NL" dirty="0"/>
              <a:t>Zorgplicht data</a:t>
            </a:r>
          </a:p>
        </p:txBody>
      </p:sp>
      <p:sp>
        <p:nvSpPr>
          <p:cNvPr id="3" name="Tijdelijke aanduiding voor inhoud 2">
            <a:extLst>
              <a:ext uri="{FF2B5EF4-FFF2-40B4-BE49-F238E27FC236}">
                <a16:creationId xmlns:a16="http://schemas.microsoft.com/office/drawing/2014/main" id="{0294DF69-8365-4E1A-2D3B-4AB52E9E7F50}"/>
              </a:ext>
            </a:extLst>
          </p:cNvPr>
          <p:cNvSpPr>
            <a:spLocks noGrp="1"/>
          </p:cNvSpPr>
          <p:nvPr>
            <p:ph idx="1"/>
          </p:nvPr>
        </p:nvSpPr>
        <p:spPr/>
        <p:txBody>
          <a:bodyPr>
            <a:normAutofit fontScale="77500" lnSpcReduction="20000"/>
          </a:bodyPr>
          <a:lstStyle/>
          <a:p>
            <a:r>
              <a:rPr lang="nl-NL" dirty="0"/>
              <a:t>Wat als de gastenlijst op straat komt te liggen?​</a:t>
            </a:r>
          </a:p>
          <a:p>
            <a:endParaRPr lang="nl-NL" dirty="0"/>
          </a:p>
          <a:p>
            <a:pPr>
              <a:spcAft>
                <a:spcPts val="1200"/>
              </a:spcAft>
            </a:pPr>
            <a:r>
              <a:rPr lang="nl-NL" dirty="0"/>
              <a:t>Voorbeelden: ​</a:t>
            </a:r>
          </a:p>
          <a:p>
            <a:pPr lvl="1"/>
            <a:r>
              <a:rPr lang="nl-NL" dirty="0"/>
              <a:t>Hack bij Ticketscript.​</a:t>
            </a:r>
          </a:p>
          <a:p>
            <a:pPr lvl="1"/>
            <a:endParaRPr lang="nl-NL" dirty="0"/>
          </a:p>
          <a:p>
            <a:pPr lvl="1"/>
            <a:r>
              <a:rPr lang="nl-NL" dirty="0"/>
              <a:t>Hack (tot in de back-up) bij een bureau.​</a:t>
            </a:r>
          </a:p>
          <a:p>
            <a:pPr lvl="1"/>
            <a:endParaRPr lang="nl-NL" dirty="0"/>
          </a:p>
          <a:p>
            <a:pPr lvl="1"/>
            <a:r>
              <a:rPr lang="nl-NL" dirty="0"/>
              <a:t>Doorsturen Excellijst klantdata zonder wachtwoord.​</a:t>
            </a:r>
          </a:p>
          <a:p>
            <a:endParaRPr lang="nl-NL" dirty="0"/>
          </a:p>
          <a:p>
            <a:pPr>
              <a:spcAft>
                <a:spcPts val="1200"/>
              </a:spcAft>
            </a:pPr>
            <a:r>
              <a:rPr lang="nl-NL" dirty="0"/>
              <a:t>Werk samen met professionals:​</a:t>
            </a:r>
          </a:p>
          <a:p>
            <a:pPr lvl="1"/>
            <a:r>
              <a:rPr lang="nl-NL" dirty="0"/>
              <a:t>Professionals die met klantdata omgaan.​</a:t>
            </a:r>
          </a:p>
          <a:p>
            <a:pPr lvl="1"/>
            <a:endParaRPr lang="nl-NL" dirty="0"/>
          </a:p>
          <a:p>
            <a:pPr lvl="1"/>
            <a:r>
              <a:rPr lang="nl-NL" dirty="0"/>
              <a:t>Check of ze goed verzekerd zijn (qua aansprakelijkheid- én cyberrisicoverzekering). ​</a:t>
            </a:r>
          </a:p>
        </p:txBody>
      </p:sp>
    </p:spTree>
    <p:extLst>
      <p:ext uri="{BB962C8B-B14F-4D97-AF65-F5344CB8AC3E}">
        <p14:creationId xmlns:p14="http://schemas.microsoft.com/office/powerpoint/2010/main" val="262011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CAEE7-A09A-F3A4-A7AC-DEF06DD91029}"/>
              </a:ext>
            </a:extLst>
          </p:cNvPr>
          <p:cNvSpPr>
            <a:spLocks noGrp="1"/>
          </p:cNvSpPr>
          <p:nvPr>
            <p:ph type="title"/>
          </p:nvPr>
        </p:nvSpPr>
        <p:spPr/>
        <p:txBody>
          <a:bodyPr/>
          <a:lstStyle/>
          <a:p>
            <a:r>
              <a:rPr lang="nl-NL" dirty="0"/>
              <a:t>Verzekeringen</a:t>
            </a:r>
          </a:p>
        </p:txBody>
      </p:sp>
      <p:sp>
        <p:nvSpPr>
          <p:cNvPr id="3" name="Tijdelijke aanduiding voor inhoud 2">
            <a:extLst>
              <a:ext uri="{FF2B5EF4-FFF2-40B4-BE49-F238E27FC236}">
                <a16:creationId xmlns:a16="http://schemas.microsoft.com/office/drawing/2014/main" id="{ACB876FA-7877-4FAB-1522-1B0644D9330E}"/>
              </a:ext>
            </a:extLst>
          </p:cNvPr>
          <p:cNvSpPr>
            <a:spLocks noGrp="1"/>
          </p:cNvSpPr>
          <p:nvPr>
            <p:ph idx="1"/>
          </p:nvPr>
        </p:nvSpPr>
        <p:spPr/>
        <p:txBody>
          <a:bodyPr>
            <a:normAutofit/>
          </a:bodyPr>
          <a:lstStyle/>
          <a:p>
            <a:pPr>
              <a:spcAft>
                <a:spcPts val="1200"/>
              </a:spcAft>
            </a:pPr>
            <a:r>
              <a:rPr lang="nl-NL" dirty="0"/>
              <a:t>Evenementenverzekering:​</a:t>
            </a:r>
          </a:p>
          <a:p>
            <a:pPr lvl="1"/>
            <a:r>
              <a:rPr lang="nl-NL" dirty="0"/>
              <a:t>Diverse dekkingsrubrieken, waaronder de rubriek aansprakelijkheid.​</a:t>
            </a:r>
          </a:p>
          <a:p>
            <a:endParaRPr lang="nl-NL" dirty="0"/>
          </a:p>
          <a:p>
            <a:pPr>
              <a:spcAft>
                <a:spcPts val="1200"/>
              </a:spcAft>
            </a:pPr>
            <a:r>
              <a:rPr lang="nl-NL" dirty="0"/>
              <a:t>Aansprakelijkheidsverzekeringen (AVB):​</a:t>
            </a:r>
          </a:p>
          <a:p>
            <a:pPr lvl="1"/>
            <a:r>
              <a:rPr lang="nl-NL" dirty="0"/>
              <a:t>AVB opdrachtgever/organisator​</a:t>
            </a:r>
          </a:p>
          <a:p>
            <a:pPr lvl="1"/>
            <a:r>
              <a:rPr lang="nl-NL" dirty="0" err="1"/>
              <a:t>AVB’s</a:t>
            </a:r>
            <a:r>
              <a:rPr lang="nl-NL" dirty="0"/>
              <a:t> toeleveranciers​</a:t>
            </a:r>
          </a:p>
          <a:p>
            <a:endParaRPr lang="nl-NL" dirty="0"/>
          </a:p>
          <a:p>
            <a:r>
              <a:rPr lang="nl-NL" dirty="0"/>
              <a:t>Cyberrisicoverzekeringen​</a:t>
            </a:r>
          </a:p>
        </p:txBody>
      </p:sp>
    </p:spTree>
    <p:extLst>
      <p:ext uri="{BB962C8B-B14F-4D97-AF65-F5344CB8AC3E}">
        <p14:creationId xmlns:p14="http://schemas.microsoft.com/office/powerpoint/2010/main" val="16899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F949B-BA90-5D9D-DAE4-F43879274AA3}"/>
              </a:ext>
            </a:extLst>
          </p:cNvPr>
          <p:cNvSpPr>
            <a:spLocks noGrp="1"/>
          </p:cNvSpPr>
          <p:nvPr>
            <p:ph type="title"/>
          </p:nvPr>
        </p:nvSpPr>
        <p:spPr/>
        <p:txBody>
          <a:bodyPr/>
          <a:lstStyle/>
          <a:p>
            <a:r>
              <a:rPr lang="nl-NL" dirty="0"/>
              <a:t>De evenementenverzekering</a:t>
            </a:r>
          </a:p>
        </p:txBody>
      </p:sp>
      <p:pic>
        <p:nvPicPr>
          <p:cNvPr id="7" name="Afbeelding 6" descr="Afbeelding met tekst, Lettertype, logo, schermopname&#10;&#10;Automatisch gegenereerde beschrijving">
            <a:extLst>
              <a:ext uri="{FF2B5EF4-FFF2-40B4-BE49-F238E27FC236}">
                <a16:creationId xmlns:a16="http://schemas.microsoft.com/office/drawing/2014/main" id="{D4707F3D-1CBF-6F07-4C2D-10DE3B980292}"/>
              </a:ext>
            </a:extLst>
          </p:cNvPr>
          <p:cNvPicPr>
            <a:picLocks noChangeAspect="1"/>
          </p:cNvPicPr>
          <p:nvPr/>
        </p:nvPicPr>
        <p:blipFill>
          <a:blip r:embed="rId2"/>
          <a:srcRect l="5625" r="4086" b="680"/>
          <a:stretch/>
        </p:blipFill>
        <p:spPr>
          <a:xfrm>
            <a:off x="1804416" y="1969687"/>
            <a:ext cx="8583168" cy="4321170"/>
          </a:xfrm>
          <a:prstGeom prst="rect">
            <a:avLst/>
          </a:prstGeom>
        </p:spPr>
      </p:pic>
    </p:spTree>
    <p:extLst>
      <p:ext uri="{BB962C8B-B14F-4D97-AF65-F5344CB8AC3E}">
        <p14:creationId xmlns:p14="http://schemas.microsoft.com/office/powerpoint/2010/main" val="1008825543"/>
      </p:ext>
    </p:extLst>
  </p:cSld>
  <p:clrMapOvr>
    <a:masterClrMapping/>
  </p:clrMapOvr>
</p:sld>
</file>

<file path=ppt/theme/theme1.xml><?xml version="1.0" encoding="utf-8"?>
<a:theme xmlns:a="http://schemas.openxmlformats.org/drawingml/2006/main" name="Eventacadem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900a6a-6724-4fe3-94a3-77655699cf89">
      <Terms xmlns="http://schemas.microsoft.com/office/infopath/2007/PartnerControls"/>
    </lcf76f155ced4ddcb4097134ff3c332f>
    <TaxCatchAll xmlns="55ccd18a-379b-4451-aa9d-0411438122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B0959C0DF233468A2BD78DB82DC816" ma:contentTypeVersion="13" ma:contentTypeDescription="Een nieuw document maken." ma:contentTypeScope="" ma:versionID="38ea302233cbe79d9c379f625fe91f93">
  <xsd:schema xmlns:xsd="http://www.w3.org/2001/XMLSchema" xmlns:xs="http://www.w3.org/2001/XMLSchema" xmlns:p="http://schemas.microsoft.com/office/2006/metadata/properties" xmlns:ns2="ac900a6a-6724-4fe3-94a3-77655699cf89" xmlns:ns3="55ccd18a-379b-4451-aa9d-041143812252" targetNamespace="http://schemas.microsoft.com/office/2006/metadata/properties" ma:root="true" ma:fieldsID="935dddc5584e0e951615db464e6114de" ns2:_="" ns3:_="">
    <xsd:import namespace="ac900a6a-6724-4fe3-94a3-77655699cf89"/>
    <xsd:import namespace="55ccd18a-379b-4451-aa9d-0411438122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00a6a-6724-4fe3-94a3-77655699c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1ccb5732-499f-4d2d-a4af-1f7ec511c51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ccd18a-379b-4451-aa9d-04114381225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79ece9d-bef1-4128-9594-f25ad87feb79}" ma:internalName="TaxCatchAll" ma:showField="CatchAllData" ma:web="55ccd18a-379b-4451-aa9d-04114381225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597261-089B-419C-9DC4-F0C07F3280BB}">
  <ds:schemaRefs>
    <ds:schemaRef ds:uri="http://schemas.microsoft.com/office/2006/metadata/properties"/>
    <ds:schemaRef ds:uri="http://schemas.microsoft.com/office/infopath/2007/PartnerControls"/>
    <ds:schemaRef ds:uri="ac900a6a-6724-4fe3-94a3-77655699cf89"/>
    <ds:schemaRef ds:uri="55ccd18a-379b-4451-aa9d-041143812252"/>
  </ds:schemaRefs>
</ds:datastoreItem>
</file>

<file path=customXml/itemProps2.xml><?xml version="1.0" encoding="utf-8"?>
<ds:datastoreItem xmlns:ds="http://schemas.openxmlformats.org/officeDocument/2006/customXml" ds:itemID="{39F77B93-BE02-4299-A695-A1028624C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900a6a-6724-4fe3-94a3-77655699cf89"/>
    <ds:schemaRef ds:uri="55ccd18a-379b-4451-aa9d-0411438122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D2EF89-6ED8-43C8-803A-F41A7FADB3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5098</TotalTime>
  <Words>1427</Words>
  <Application>Microsoft Office PowerPoint</Application>
  <PresentationFormat>Breedbeeld</PresentationFormat>
  <Paragraphs>212</Paragraphs>
  <Slides>32</Slides>
  <Notes>2</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32</vt:i4>
      </vt:variant>
    </vt:vector>
  </HeadingPairs>
  <TitlesOfParts>
    <vt:vector size="40" baseType="lpstr">
      <vt:lpstr>Aptos</vt:lpstr>
      <vt:lpstr>Arial</vt:lpstr>
      <vt:lpstr>Calluna</vt:lpstr>
      <vt:lpstr>Futura Medium</vt:lpstr>
      <vt:lpstr>Google Sans</vt:lpstr>
      <vt:lpstr>Lexend</vt:lpstr>
      <vt:lpstr>Lexend Light</vt:lpstr>
      <vt:lpstr>Eventacademy</vt:lpstr>
      <vt:lpstr>Het verzekeren van evenementen in een veranderende wereld</vt:lpstr>
      <vt:lpstr>Inhoud gastcollege</vt:lpstr>
      <vt:lpstr>Over No Risk</vt:lpstr>
      <vt:lpstr>Een greep uit onze klanten</vt:lpstr>
      <vt:lpstr>Het speelveld</vt:lpstr>
      <vt:lpstr>Zorgplicht</vt:lpstr>
      <vt:lpstr>Zorgplicht data</vt:lpstr>
      <vt:lpstr>Verzekeringen</vt:lpstr>
      <vt:lpstr>De evenementenverzekering</vt:lpstr>
      <vt:lpstr>Dekkingen</vt:lpstr>
      <vt:lpstr>Annulering / onkosten</vt:lpstr>
      <vt:lpstr>Terreur</vt:lpstr>
      <vt:lpstr>Non-appearance</vt:lpstr>
      <vt:lpstr>Extreem weer</vt:lpstr>
      <vt:lpstr>Besluit tot annuleren door extreem weer</vt:lpstr>
      <vt:lpstr>Extreem weer en preventie/alternatieven​</vt:lpstr>
      <vt:lpstr>Extreem weer en preventie/alternatieven​</vt:lpstr>
      <vt:lpstr>Noodweer weekend juli 2023</vt:lpstr>
      <vt:lpstr>Aansprakelijkheid</vt:lpstr>
      <vt:lpstr>Casus – Aansprakelijkheid</vt:lpstr>
      <vt:lpstr>Aansprakelijkheid</vt:lpstr>
      <vt:lpstr>Aansprakelijkheid</vt:lpstr>
      <vt:lpstr>Aansprakelijkheid</vt:lpstr>
      <vt:lpstr>Aansprakelijkheid</vt:lpstr>
      <vt:lpstr>Aansprakelijkheid</vt:lpstr>
      <vt:lpstr>Aansprakelijkheid</vt:lpstr>
      <vt:lpstr>Materiaal</vt:lpstr>
      <vt:lpstr>Ongevallen</vt:lpstr>
      <vt:lpstr>Ongeluk met luchtballon</vt:lpstr>
      <vt:lpstr>Luchtballon raakt publiek</vt:lpstr>
      <vt:lpstr>Online verzekeringen afsluiten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verzekeren van evenementen in een veranderende wereld</dc:title>
  <dc:creator>Dirk Prijs</dc:creator>
  <cp:lastModifiedBy>Jesse van Oostrum</cp:lastModifiedBy>
  <cp:revision>45</cp:revision>
  <dcterms:created xsi:type="dcterms:W3CDTF">2024-11-25T12:12:04Z</dcterms:created>
  <dcterms:modified xsi:type="dcterms:W3CDTF">2026-03-25T11:28:41Z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0x010100B9B0959C0DF233468A2BD78DB82DC816</vt:lpwstr>
  </property>
</Properties>
</file>